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2"/>
    <p:sldMasterId id="2147483672" r:id="rId3"/>
  </p:sldMasterIdLst>
  <p:notesMasterIdLst>
    <p:notesMasterId r:id="rId20"/>
  </p:notesMasterIdLst>
  <p:handoutMasterIdLst>
    <p:handoutMasterId r:id="rId21"/>
  </p:handoutMasterIdLst>
  <p:sldIdLst>
    <p:sldId id="260" r:id="rId4"/>
    <p:sldId id="261" r:id="rId5"/>
    <p:sldId id="286" r:id="rId6"/>
    <p:sldId id="280" r:id="rId7"/>
    <p:sldId id="277" r:id="rId8"/>
    <p:sldId id="281" r:id="rId9"/>
    <p:sldId id="278" r:id="rId10"/>
    <p:sldId id="271" r:id="rId11"/>
    <p:sldId id="272" r:id="rId12"/>
    <p:sldId id="285" r:id="rId13"/>
    <p:sldId id="284" r:id="rId14"/>
    <p:sldId id="282" r:id="rId15"/>
    <p:sldId id="275" r:id="rId16"/>
    <p:sldId id="279" r:id="rId17"/>
    <p:sldId id="273" r:id="rId18"/>
    <p:sldId id="266" r:id="rId19"/>
  </p:sldIdLst>
  <p:sldSz cx="12192000" cy="6858000"/>
  <p:notesSz cx="6858000" cy="9144000"/>
  <p:custDataLst>
    <p:tags r:id="rId2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1A33"/>
    <a:srgbClr val="2C6397"/>
    <a:srgbClr val="264E71"/>
    <a:srgbClr val="303E53"/>
    <a:srgbClr val="E6E6E6"/>
    <a:srgbClr val="859A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630" y="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tags" Target="tags/tag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2025/11/17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2025/11/17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837353-30EB-4A48-80EB-173D804AEFB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6A4509-E820-E70D-5211-8F1DAD3CE7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565BA760-C978-7E2E-B012-B25007942A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AA80D5E2-790F-4F47-55A1-E393262F5F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E29609C-A91E-5ACD-8C9C-8DE505EAEB3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837353-30EB-4A48-80EB-173D804AEFB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734579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95BDB8-AF69-F0A8-9140-01E420F9F0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1B93342F-62B9-2D06-67CB-FEC65E76472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F71EDE29-167C-FD9B-0FB5-F291BA4DAE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E7AD7CE-DF8F-041A-3AD8-52671E3E2E3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837353-30EB-4A48-80EB-173D804AEFB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929898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58E1EA-A3AF-F6F6-A827-53CD419F45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F6F51052-CDDC-4112-05F2-6FA5B6F30C1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D05470BB-FFD8-0BDB-4BDC-B109FC9ACE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09CC738-ECA8-0DDC-024E-926F350459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837353-30EB-4A48-80EB-173D804AEFB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905793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52A113-21E8-4FF8-D280-00FBAC7670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42467227-7E5C-8B4A-3E8D-FE694F47B81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F20EF94F-88E3-26CE-F39C-ED45EFEAFE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CC89474-5B1E-120D-E0B2-53647B16743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837353-30EB-4A48-80EB-173D804AEFB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2735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2FF6CA-18B0-4DF7-04A6-F11541D784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0695F948-9D4C-F060-F0A6-CA92656C200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3DC0D70A-6AE6-08B9-CB06-437B214929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DD67957-0584-19DD-FD6A-9E928D2B456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837353-30EB-4A48-80EB-173D804AEFB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979130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710C50-0AD2-F727-9D62-4153693E9A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20BE9BA1-0AA7-6839-A7F3-7C68253F704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72500112-0CA2-6397-36CF-51A88B2168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8792B46-0459-920D-1A57-1C47D1BAAC8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837353-30EB-4A48-80EB-173D804AEFB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490184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837353-30EB-4A48-80EB-173D804AEFB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837353-30EB-4A48-80EB-173D804AEFB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60249E-3BDB-2066-7F6B-631D0FF41F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4031BFE-E623-CE7C-3A68-B407BA5F658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2C7A9B26-3861-0173-09F9-FD4029B801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B24BFF6-6E91-0C85-EFD4-DA6FB1CF55C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837353-30EB-4A48-80EB-173D804AEFB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32006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300D3E-B3F6-CE33-0EF8-C98E58AF09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7CEE2503-E65F-16F8-E487-6714AC9178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0F1783F-CD6D-5ABE-5CB2-5FBB586CE9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b="1">
                <a:solidFill>
                  <a:srgbClr val="303030"/>
                </a:solidFill>
                <a:ea typeface="宋体"/>
              </a:rPr>
              <a:t>I. Hardware Core and Firmware Development</a:t>
            </a:r>
            <a:endParaRPr lang="zh-CN">
              <a:ea typeface="宋体"/>
              <a:cs typeface="Calibri"/>
            </a:endParaRPr>
          </a:p>
          <a:p>
            <a:r>
              <a:rPr lang="zh-CN">
                <a:solidFill>
                  <a:srgbClr val="303030"/>
                </a:solidFill>
                <a:ea typeface="宋体"/>
              </a:rPr>
              <a:t>The </a:t>
            </a:r>
            <a:r>
              <a:rPr lang="zh-CN" b="1">
                <a:solidFill>
                  <a:srgbClr val="303030"/>
                </a:solidFill>
                <a:ea typeface="宋体"/>
              </a:rPr>
              <a:t>primary objective</a:t>
            </a:r>
            <a:r>
              <a:rPr lang="zh-CN">
                <a:solidFill>
                  <a:srgbClr val="303030"/>
                </a:solidFill>
                <a:ea typeface="宋体"/>
              </a:rPr>
              <a:t> of our hardware work is to </a:t>
            </a:r>
            <a:r>
              <a:rPr lang="zh-CN" b="1">
                <a:solidFill>
                  <a:srgbClr val="303030"/>
                </a:solidFill>
                <a:ea typeface="宋体"/>
              </a:rPr>
              <a:t>stably and precisely embed</a:t>
            </a:r>
            <a:r>
              <a:rPr lang="zh-CN">
                <a:solidFill>
                  <a:srgbClr val="303030"/>
                </a:solidFill>
                <a:ea typeface="宋体"/>
              </a:rPr>
              <a:t> the Inertial Measurement Unit (IMU) system within the badminton racket handle, ensuring that the collected data is reliably transmitted via Bluetooth Low Energy (BLE) to the mobile application </a:t>
            </a:r>
            <a:endParaRPr lang="zh-CN">
              <a:ea typeface="宋体"/>
            </a:endParaRPr>
          </a:p>
          <a:p>
            <a:r>
              <a:rPr lang="zh-CN">
                <a:solidFill>
                  <a:srgbClr val="303030"/>
                </a:solidFill>
                <a:ea typeface="宋体"/>
              </a:rPr>
              <a:t>Our </a:t>
            </a:r>
            <a:r>
              <a:rPr lang="zh-CN" b="1">
                <a:solidFill>
                  <a:srgbClr val="303030"/>
                </a:solidFill>
                <a:ea typeface="宋体"/>
              </a:rPr>
              <a:t>Hardware Integration</a:t>
            </a:r>
            <a:r>
              <a:rPr lang="zh-CN">
                <a:solidFill>
                  <a:srgbClr val="303030"/>
                </a:solidFill>
                <a:ea typeface="宋体"/>
              </a:rPr>
              <a:t> scope includes the welding of the main control unit (MCU) and the battery, as well as the physical embedding design .</a:t>
            </a:r>
            <a:endParaRPr lang="zh-CN">
              <a:ea typeface="宋体"/>
            </a:endParaRPr>
          </a:p>
          <a:p>
            <a:r>
              <a:rPr lang="zh-CN">
                <a:solidFill>
                  <a:srgbClr val="303030"/>
                </a:solidFill>
                <a:ea typeface="宋体"/>
              </a:rPr>
              <a:t>For </a:t>
            </a:r>
            <a:r>
              <a:rPr lang="zh-CN" b="1">
                <a:solidFill>
                  <a:srgbClr val="303030"/>
                </a:solidFill>
                <a:ea typeface="宋体"/>
              </a:rPr>
              <a:t>Firmware Development</a:t>
            </a:r>
            <a:r>
              <a:rPr lang="zh-CN">
                <a:solidFill>
                  <a:srgbClr val="303030"/>
                </a:solidFill>
                <a:ea typeface="宋体"/>
              </a:rPr>
              <a:t>, we are responsible for programming the MCU to handle sensor data acquisition, </a:t>
            </a:r>
            <a:r>
              <a:rPr lang="zh-CN" b="1">
                <a:solidFill>
                  <a:srgbClr val="303030"/>
                </a:solidFill>
                <a:ea typeface="宋体"/>
              </a:rPr>
              <a:t>calibration</a:t>
            </a:r>
            <a:r>
              <a:rPr lang="zh-CN">
                <a:solidFill>
                  <a:srgbClr val="303030"/>
                </a:solidFill>
                <a:ea typeface="宋体"/>
              </a:rPr>
              <a:t> (which involves compensating for gyroscope zero-point offset and subtracting 1g from the Z-axis accelerometer reading) [Query, 22, 4], and the subsequent BLE data transmission . The firmware must manage IMU data collection, preprocessing, and wireless transfer.</a:t>
            </a:r>
            <a:endParaRPr lang="zh-CN">
              <a:ea typeface="宋体"/>
            </a:endParaRPr>
          </a:p>
          <a:p>
            <a:r>
              <a:rPr lang="zh-CN" b="1">
                <a:solidFill>
                  <a:srgbClr val="303030"/>
                </a:solidFill>
              </a:rPr>
              <a:t>II. Core Hardware Component Specifications</a:t>
            </a:r>
            <a:endParaRPr lang="zh-CN"/>
          </a:p>
          <a:p>
            <a:r>
              <a:rPr lang="zh-CN">
                <a:solidFill>
                  <a:srgbClr val="303030"/>
                </a:solidFill>
              </a:rPr>
              <a:t>To achieve a lightweight and high-performance sensing solution, we selected the following core components:</a:t>
            </a:r>
            <a:endParaRPr lang="zh-CN"/>
          </a:p>
          <a:p>
            <a:r>
              <a:rPr lang="zh-CN">
                <a:solidFill>
                  <a:srgbClr val="303030"/>
                </a:solidFill>
                <a:ea typeface="宋体"/>
              </a:rPr>
              <a:t>1. </a:t>
            </a:r>
            <a:r>
              <a:rPr lang="zh-CN" b="1">
                <a:solidFill>
                  <a:srgbClr val="303030"/>
                </a:solidFill>
                <a:ea typeface="宋体"/>
              </a:rPr>
              <a:t>Main Control Unit (MCU)</a:t>
            </a:r>
            <a:r>
              <a:rPr lang="zh-CN">
                <a:solidFill>
                  <a:srgbClr val="303030"/>
                </a:solidFill>
                <a:ea typeface="宋体"/>
              </a:rPr>
              <a:t>: We utilize the </a:t>
            </a:r>
            <a:r>
              <a:rPr lang="zh-CN" b="1">
                <a:solidFill>
                  <a:srgbClr val="303030"/>
                </a:solidFill>
                <a:ea typeface="宋体"/>
              </a:rPr>
              <a:t>Seeed XIAO nRF52840 Sense</a:t>
            </a:r>
            <a:r>
              <a:rPr lang="zh-CN">
                <a:solidFill>
                  <a:srgbClr val="303030"/>
                </a:solidFill>
                <a:ea typeface="宋体"/>
              </a:rPr>
              <a:t> (20×17.5×5 mm) .</a:t>
            </a:r>
            <a:endParaRPr lang="zh-CN">
              <a:ea typeface="宋体"/>
            </a:endParaRPr>
          </a:p>
          <a:p>
            <a:r>
              <a:rPr lang="zh-CN">
                <a:solidFill>
                  <a:srgbClr val="303030"/>
                </a:solidFill>
                <a:ea typeface="宋体"/>
              </a:rPr>
              <a:t>2. </a:t>
            </a:r>
            <a:r>
              <a:rPr lang="zh-CN" b="1">
                <a:solidFill>
                  <a:srgbClr val="303030"/>
                </a:solidFill>
                <a:ea typeface="宋体"/>
              </a:rPr>
              <a:t>Sensor (IMU)</a:t>
            </a:r>
            <a:r>
              <a:rPr lang="zh-CN">
                <a:solidFill>
                  <a:srgbClr val="303030"/>
                </a:solidFill>
                <a:ea typeface="宋体"/>
              </a:rPr>
              <a:t>: The </a:t>
            </a:r>
            <a:r>
              <a:rPr lang="zh-CN" b="1">
                <a:solidFill>
                  <a:srgbClr val="303030"/>
                </a:solidFill>
                <a:ea typeface="宋体"/>
              </a:rPr>
              <a:t>LSM6DS3TR</a:t>
            </a:r>
            <a:r>
              <a:rPr lang="zh-CN">
                <a:solidFill>
                  <a:srgbClr val="303030"/>
                </a:solidFill>
                <a:ea typeface="宋体"/>
              </a:rPr>
              <a:t> provides six-axis data (accelerometer + gyroscope) . It operates at an Output Data Rate (ODR) of </a:t>
            </a:r>
            <a:r>
              <a:rPr lang="zh-CN" b="1">
                <a:solidFill>
                  <a:srgbClr val="303030"/>
                </a:solidFill>
                <a:ea typeface="宋体"/>
              </a:rPr>
              <a:t>416 Hz</a:t>
            </a:r>
            <a:r>
              <a:rPr lang="zh-CN">
                <a:solidFill>
                  <a:srgbClr val="303030"/>
                </a:solidFill>
                <a:ea typeface="宋体"/>
              </a:rPr>
              <a:t>, with measurement ranges of ±16G for acceleration and ±2000 dps for angular velocity.</a:t>
            </a:r>
            <a:endParaRPr lang="zh-CN">
              <a:ea typeface="宋体"/>
            </a:endParaRPr>
          </a:p>
          <a:p>
            <a:r>
              <a:rPr lang="zh-CN">
                <a:solidFill>
                  <a:srgbClr val="303030"/>
                </a:solidFill>
                <a:ea typeface="宋体"/>
              </a:rPr>
              <a:t>3. </a:t>
            </a:r>
            <a:r>
              <a:rPr lang="zh-CN" b="1">
                <a:solidFill>
                  <a:srgbClr val="303030"/>
                </a:solidFill>
                <a:ea typeface="宋体"/>
              </a:rPr>
              <a:t>Battery</a:t>
            </a:r>
            <a:r>
              <a:rPr lang="zh-CN">
                <a:solidFill>
                  <a:srgbClr val="303030"/>
                </a:solidFill>
                <a:ea typeface="宋体"/>
              </a:rPr>
              <a:t>: A </a:t>
            </a:r>
            <a:r>
              <a:rPr lang="zh-CN" b="1">
                <a:solidFill>
                  <a:srgbClr val="303030"/>
                </a:solidFill>
                <a:ea typeface="宋体"/>
              </a:rPr>
              <a:t>701230</a:t>
            </a:r>
            <a:r>
              <a:rPr lang="zh-CN">
                <a:solidFill>
                  <a:srgbClr val="303030"/>
                </a:solidFill>
                <a:ea typeface="宋体"/>
              </a:rPr>
              <a:t> 3.7V 250mAh Lithium battery (31×12×5 mm) is used .</a:t>
            </a:r>
            <a:endParaRPr lang="zh-CN">
              <a:ea typeface="宋体"/>
            </a:endParaRPr>
          </a:p>
          <a:p>
            <a:r>
              <a:rPr lang="zh-CN">
                <a:solidFill>
                  <a:srgbClr val="303030"/>
                </a:solidFill>
                <a:ea typeface="宋体"/>
              </a:rPr>
              <a:t>4. </a:t>
            </a:r>
            <a:r>
              <a:rPr lang="zh-CN" b="1">
                <a:solidFill>
                  <a:srgbClr val="303030"/>
                </a:solidFill>
                <a:ea typeface="宋体"/>
              </a:rPr>
              <a:t>Charging Port</a:t>
            </a:r>
            <a:r>
              <a:rPr lang="zh-CN">
                <a:solidFill>
                  <a:srgbClr val="303030"/>
                </a:solidFill>
                <a:ea typeface="宋体"/>
              </a:rPr>
              <a:t>: The module utilizes a </a:t>
            </a:r>
            <a:r>
              <a:rPr lang="zh-CN" b="1">
                <a:solidFill>
                  <a:srgbClr val="303030"/>
                </a:solidFill>
                <a:ea typeface="宋体"/>
              </a:rPr>
              <a:t>Type-C</a:t>
            </a:r>
            <a:r>
              <a:rPr lang="zh-CN">
                <a:solidFill>
                  <a:srgbClr val="303030"/>
                </a:solidFill>
                <a:ea typeface="宋体"/>
              </a:rPr>
              <a:t> interface for convenient charging .</a:t>
            </a:r>
            <a:endParaRPr lang="zh-CN">
              <a:ea typeface="宋体"/>
            </a:endParaRPr>
          </a:p>
          <a:p>
            <a:r>
              <a:rPr lang="zh-CN" b="1">
                <a:solidFill>
                  <a:srgbClr val="303030"/>
                </a:solidFill>
              </a:rPr>
              <a:t>III. Physical Embedding and Integration (H/W Integration)</a:t>
            </a:r>
            <a:endParaRPr lang="zh-CN"/>
          </a:p>
          <a:p>
            <a:r>
              <a:rPr lang="zh-CN">
                <a:solidFill>
                  <a:srgbClr val="303030"/>
                </a:solidFill>
                <a:ea typeface="宋体"/>
              </a:rPr>
              <a:t>The physical integration ensures that the circuit board and power supply are stably fixed, allowing the entire module to be securely embedded into the racket handle end .</a:t>
            </a:r>
            <a:endParaRPr lang="zh-CN">
              <a:ea typeface="宋体"/>
            </a:endParaRPr>
          </a:p>
          <a:p>
            <a:r>
              <a:rPr lang="zh-CN">
                <a:solidFill>
                  <a:srgbClr val="303030"/>
                </a:solidFill>
                <a:ea typeface="宋体"/>
              </a:rPr>
              <a:t>• </a:t>
            </a:r>
            <a:r>
              <a:rPr lang="zh-CN" b="1">
                <a:solidFill>
                  <a:srgbClr val="303030"/>
                </a:solidFill>
                <a:ea typeface="宋体"/>
              </a:rPr>
              <a:t>Embedding Design</a:t>
            </a:r>
            <a:r>
              <a:rPr lang="zh-CN">
                <a:solidFill>
                  <a:srgbClr val="303030"/>
                </a:solidFill>
                <a:ea typeface="宋体"/>
              </a:rPr>
              <a:t>: We use a </a:t>
            </a:r>
            <a:r>
              <a:rPr lang="zh-CN" b="1">
                <a:solidFill>
                  <a:srgbClr val="303030"/>
                </a:solidFill>
                <a:ea typeface="宋体"/>
              </a:rPr>
              <a:t>customized 3D printed structural enclosure</a:t>
            </a:r>
            <a:r>
              <a:rPr lang="zh-CN">
                <a:solidFill>
                  <a:srgbClr val="303030"/>
                </a:solidFill>
                <a:ea typeface="宋体"/>
              </a:rPr>
              <a:t> to tightly secure the MCU, IMU, and battery, while exposing the </a:t>
            </a:r>
            <a:r>
              <a:rPr lang="zh-CN" b="1">
                <a:solidFill>
                  <a:srgbClr val="303030"/>
                </a:solidFill>
                <a:ea typeface="宋体"/>
              </a:rPr>
              <a:t>Type-C charging port</a:t>
            </a:r>
            <a:r>
              <a:rPr lang="zh-CN">
                <a:solidFill>
                  <a:srgbClr val="303030"/>
                </a:solidFill>
                <a:ea typeface="宋体"/>
              </a:rPr>
              <a:t> . The internal module body measures approximately </a:t>
            </a:r>
            <a:r>
              <a:rPr lang="zh-CN" b="1">
                <a:solidFill>
                  <a:srgbClr val="303030"/>
                </a:solidFill>
                <a:ea typeface="宋体"/>
              </a:rPr>
              <a:t>21.83 mm</a:t>
            </a:r>
            <a:r>
              <a:rPr lang="zh-CN">
                <a:solidFill>
                  <a:srgbClr val="303030"/>
                </a:solidFill>
                <a:ea typeface="宋体"/>
              </a:rPr>
              <a:t> in width and </a:t>
            </a:r>
            <a:r>
              <a:rPr lang="zh-CN" b="1">
                <a:solidFill>
                  <a:srgbClr val="303030"/>
                </a:solidFill>
                <a:ea typeface="宋体"/>
              </a:rPr>
              <a:t>34.40 mm</a:t>
            </a:r>
            <a:r>
              <a:rPr lang="zh-CN">
                <a:solidFill>
                  <a:srgbClr val="303030"/>
                </a:solidFill>
                <a:ea typeface="宋体"/>
              </a:rPr>
              <a:t> in height .</a:t>
            </a:r>
            <a:endParaRPr lang="zh-CN">
              <a:ea typeface="宋体"/>
            </a:endParaRPr>
          </a:p>
          <a:p>
            <a:r>
              <a:rPr lang="zh-CN">
                <a:solidFill>
                  <a:srgbClr val="303030"/>
                </a:solidFill>
                <a:ea typeface="宋体"/>
              </a:rPr>
              <a:t>• </a:t>
            </a:r>
            <a:r>
              <a:rPr lang="zh-CN" b="1">
                <a:solidFill>
                  <a:srgbClr val="303030"/>
                </a:solidFill>
                <a:ea typeface="宋体"/>
              </a:rPr>
              <a:t>Welding Focus</a:t>
            </a:r>
            <a:r>
              <a:rPr lang="zh-CN">
                <a:solidFill>
                  <a:srgbClr val="303030"/>
                </a:solidFill>
                <a:ea typeface="宋体"/>
              </a:rPr>
              <a:t>: The primary welding task involved connecting the red and black wires of the </a:t>
            </a:r>
            <a:r>
              <a:rPr lang="zh-CN" b="1">
                <a:solidFill>
                  <a:srgbClr val="303030"/>
                </a:solidFill>
                <a:ea typeface="宋体"/>
              </a:rPr>
              <a:t>701230 battery</a:t>
            </a:r>
            <a:r>
              <a:rPr lang="zh-CN">
                <a:solidFill>
                  <a:srgbClr val="303030"/>
                </a:solidFill>
                <a:ea typeface="宋体"/>
              </a:rPr>
              <a:t> to the Seeed XIAO nRF52840 Sense MCU to guarantee stable power supply .</a:t>
            </a:r>
            <a:endParaRPr lang="zh-CN">
              <a:ea typeface="宋体"/>
            </a:endParaRPr>
          </a:p>
          <a:p>
            <a:r>
              <a:rPr lang="zh-CN">
                <a:solidFill>
                  <a:srgbClr val="303030"/>
                </a:solidFill>
              </a:rPr>
              <a:t>• </a:t>
            </a:r>
            <a:r>
              <a:rPr lang="zh-CN" b="1">
                <a:solidFill>
                  <a:srgbClr val="303030"/>
                </a:solidFill>
              </a:rPr>
              <a:t>Data Transmission Protocol</a:t>
            </a:r>
            <a:r>
              <a:rPr lang="zh-CN">
                <a:solidFill>
                  <a:srgbClr val="303030"/>
                </a:solidFill>
              </a:rPr>
              <a:t>: The device name is set to </a:t>
            </a:r>
            <a:r>
              <a:rPr lang="zh-CN" b="1">
                <a:solidFill>
                  <a:srgbClr val="303030"/>
                </a:solidFill>
              </a:rPr>
              <a:t>SmartRacket</a:t>
            </a:r>
            <a:r>
              <a:rPr lang="zh-CN">
                <a:solidFill>
                  <a:srgbClr val="303030"/>
                </a:solidFill>
              </a:rPr>
              <a:t>. The firmware utilizes the BLE Notification push mode, transmitting data at </a:t>
            </a:r>
            <a:r>
              <a:rPr lang="zh-CN" b="1">
                <a:solidFill>
                  <a:srgbClr val="303030"/>
                </a:solidFill>
              </a:rPr>
              <a:t>40 Hz</a:t>
            </a:r>
            <a:r>
              <a:rPr lang="zh-CN">
                <a:solidFill>
                  <a:srgbClr val="303030"/>
                </a:solidFill>
              </a:rPr>
              <a:t> (every 25ms). Each data packet is standardized to </a:t>
            </a:r>
            <a:r>
              <a:rPr lang="zh-CN" b="1">
                <a:solidFill>
                  <a:srgbClr val="303030"/>
                </a:solidFill>
              </a:rPr>
              <a:t>30 bytes</a:t>
            </a:r>
            <a:r>
              <a:rPr lang="zh-CN">
                <a:solidFill>
                  <a:srgbClr val="303030"/>
                </a:solidFill>
              </a:rPr>
              <a:t> and structured in a Binary (Little-Endian) format, containing timestamp, 6-axis data (calibrated accel/gyro), and raw voltage</a:t>
            </a:r>
            <a:endParaRPr lang="zh-CN"/>
          </a:p>
          <a:p>
            <a:endParaRPr lang="zh-CN" altLang="en-US">
              <a:ea typeface="宋体"/>
              <a:cs typeface="Calibri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A7C19D3-409B-9C1A-F79E-4CDE61BF72D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837353-30EB-4A48-80EB-173D804AEFB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647337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3FF76D-6CEF-8446-A00C-57D9E6CF69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A6444D46-E31A-EEF9-423C-02DCEF457B4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FAB37792-87B4-F961-6200-73277D9852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b="1">
                <a:solidFill>
                  <a:srgbClr val="303030"/>
                </a:solidFill>
              </a:rPr>
              <a:t>I. Firmware Core Functionality</a:t>
            </a:r>
            <a:endParaRPr lang="zh-TW"/>
          </a:p>
          <a:p>
            <a:r>
              <a:rPr lang="zh-CN">
                <a:solidFill>
                  <a:srgbClr val="303030"/>
                </a:solidFill>
              </a:rPr>
              <a:t>The MCU firmware is the data processing hub. It is responsible for IMU data acquisition, preprocessing, and wireless transmission.</a:t>
            </a:r>
            <a:endParaRPr lang="zh-CN"/>
          </a:p>
          <a:p>
            <a:r>
              <a:rPr lang="zh-CN">
                <a:solidFill>
                  <a:srgbClr val="303030"/>
                </a:solidFill>
              </a:rPr>
              <a:t>1. </a:t>
            </a:r>
            <a:r>
              <a:rPr lang="zh-CN" b="1">
                <a:solidFill>
                  <a:srgbClr val="303030"/>
                </a:solidFill>
              </a:rPr>
              <a:t>Real-Time Acquisition</a:t>
            </a:r>
            <a:r>
              <a:rPr lang="zh-CN">
                <a:solidFill>
                  <a:srgbClr val="303030"/>
                </a:solidFill>
              </a:rPr>
              <a:t>: The firmware continuously collects acceleration and angular velocity data from the LSM6DS3TR IMU. The IMU's </a:t>
            </a:r>
            <a:r>
              <a:rPr lang="zh-CN" b="1">
                <a:solidFill>
                  <a:srgbClr val="303030"/>
                </a:solidFill>
              </a:rPr>
              <a:t>Output Data Rate (ODR) is set at 416 Hz</a:t>
            </a:r>
            <a:r>
              <a:rPr lang="zh-CN">
                <a:solidFill>
                  <a:srgbClr val="303030"/>
                </a:solidFill>
              </a:rPr>
              <a:t>.</a:t>
            </a:r>
            <a:endParaRPr lang="zh-CN"/>
          </a:p>
          <a:p>
            <a:r>
              <a:rPr lang="zh-CN">
                <a:solidFill>
                  <a:srgbClr val="303030"/>
                </a:solidFill>
              </a:rPr>
              <a:t>2. </a:t>
            </a:r>
            <a:r>
              <a:rPr lang="zh-CN" b="1">
                <a:solidFill>
                  <a:srgbClr val="303030"/>
                </a:solidFill>
              </a:rPr>
              <a:t>Data Preprocessing</a:t>
            </a:r>
            <a:r>
              <a:rPr lang="zh-CN">
                <a:solidFill>
                  <a:srgbClr val="303030"/>
                </a:solidFill>
              </a:rPr>
              <a:t>: Collected data undergoes essential calibration steps. This includes gyroscope zero-point offset compensation and compensating the Z-axis accelerometer reading by subtracting </a:t>
            </a:r>
            <a:r>
              <a:rPr lang="zh-CN" b="1">
                <a:solidFill>
                  <a:srgbClr val="303030"/>
                </a:solidFill>
              </a:rPr>
              <a:t>1g of gravitational acceleration</a:t>
            </a:r>
            <a:r>
              <a:rPr lang="zh-CN">
                <a:solidFill>
                  <a:srgbClr val="303030"/>
                </a:solidFill>
              </a:rPr>
              <a:t>.</a:t>
            </a:r>
            <a:endParaRPr lang="zh-CN"/>
          </a:p>
          <a:p>
            <a:r>
              <a:rPr lang="zh-CN">
                <a:solidFill>
                  <a:srgbClr val="303030"/>
                </a:solidFill>
              </a:rPr>
              <a:t>3. </a:t>
            </a:r>
            <a:r>
              <a:rPr lang="zh-CN" b="1">
                <a:solidFill>
                  <a:srgbClr val="303030"/>
                </a:solidFill>
              </a:rPr>
              <a:t>Data Packetization</a:t>
            </a:r>
            <a:r>
              <a:rPr lang="zh-CN">
                <a:solidFill>
                  <a:srgbClr val="303030"/>
                </a:solidFill>
              </a:rPr>
              <a:t>: The firmware packages the </a:t>
            </a:r>
            <a:r>
              <a:rPr lang="zh-CN" b="1">
                <a:solidFill>
                  <a:srgbClr val="303030"/>
                </a:solidFill>
              </a:rPr>
              <a:t>6-axis calibrated data</a:t>
            </a:r>
            <a:r>
              <a:rPr lang="zh-CN">
                <a:solidFill>
                  <a:srgbClr val="303030"/>
                </a:solidFill>
              </a:rPr>
              <a:t>, along with the </a:t>
            </a:r>
            <a:r>
              <a:rPr lang="zh-CN" b="1">
                <a:solidFill>
                  <a:srgbClr val="303030"/>
                </a:solidFill>
              </a:rPr>
              <a:t>timestamp</a:t>
            </a:r>
            <a:r>
              <a:rPr lang="zh-CN">
                <a:solidFill>
                  <a:srgbClr val="303030"/>
                </a:solidFill>
              </a:rPr>
              <a:t> and </a:t>
            </a:r>
            <a:r>
              <a:rPr lang="zh-CN" b="1">
                <a:solidFill>
                  <a:srgbClr val="303030"/>
                </a:solidFill>
              </a:rPr>
              <a:t>raw voltage reading</a:t>
            </a:r>
            <a:r>
              <a:rPr lang="zh-CN">
                <a:solidFill>
                  <a:srgbClr val="303030"/>
                </a:solidFill>
              </a:rPr>
              <a:t>, into a unified data structure.</a:t>
            </a:r>
            <a:endParaRPr lang="zh-CN"/>
          </a:p>
          <a:p>
            <a:r>
              <a:rPr lang="zh-CN" b="1">
                <a:solidFill>
                  <a:srgbClr val="303030"/>
                </a:solidFill>
              </a:rPr>
              <a:t>II. BLE Communication Protocol Details</a:t>
            </a:r>
            <a:endParaRPr lang="zh-CN"/>
          </a:p>
          <a:p>
            <a:r>
              <a:rPr lang="zh-CN">
                <a:solidFill>
                  <a:srgbClr val="303030"/>
                </a:solidFill>
              </a:rPr>
              <a:t>Our system uses </a:t>
            </a:r>
            <a:r>
              <a:rPr lang="zh-CN" b="1">
                <a:solidFill>
                  <a:srgbClr val="303030"/>
                </a:solidFill>
              </a:rPr>
              <a:t>Bluetooth 5.0 (BLE)</a:t>
            </a:r>
            <a:r>
              <a:rPr lang="zh-CN">
                <a:solidFill>
                  <a:srgbClr val="303030"/>
                </a:solidFill>
              </a:rPr>
              <a:t> to ensure reliable data transmission to the mobile application.</a:t>
            </a:r>
            <a:endParaRPr lang="zh-CN"/>
          </a:p>
          <a:p>
            <a:r>
              <a:rPr lang="zh-CN">
                <a:solidFill>
                  <a:srgbClr val="303030"/>
                </a:solidFill>
              </a:rPr>
              <a:t>1. </a:t>
            </a:r>
            <a:r>
              <a:rPr lang="zh-CN" b="1">
                <a:solidFill>
                  <a:srgbClr val="303030"/>
                </a:solidFill>
              </a:rPr>
              <a:t>Device Identification</a:t>
            </a:r>
            <a:r>
              <a:rPr lang="zh-CN">
                <a:solidFill>
                  <a:srgbClr val="303030"/>
                </a:solidFill>
              </a:rPr>
              <a:t>: The official Device Name for identification is set as </a:t>
            </a:r>
            <a:r>
              <a:rPr lang="zh-CN" b="1">
                <a:solidFill>
                  <a:srgbClr val="303030"/>
                </a:solidFill>
              </a:rPr>
              <a:t>SmartRacket</a:t>
            </a:r>
            <a:r>
              <a:rPr lang="zh-CN">
                <a:solidFill>
                  <a:srgbClr val="303030"/>
                </a:solidFill>
              </a:rPr>
              <a:t>.</a:t>
            </a:r>
            <a:endParaRPr lang="zh-CN"/>
          </a:p>
          <a:p>
            <a:r>
              <a:rPr lang="zh-CN">
                <a:solidFill>
                  <a:srgbClr val="303030"/>
                </a:solidFill>
              </a:rPr>
              <a:t>2. </a:t>
            </a:r>
            <a:r>
              <a:rPr lang="zh-CN" b="1">
                <a:solidFill>
                  <a:srgbClr val="303030"/>
                </a:solidFill>
              </a:rPr>
              <a:t>Connection Mode</a:t>
            </a:r>
            <a:r>
              <a:rPr lang="zh-CN">
                <a:solidFill>
                  <a:srgbClr val="303030"/>
                </a:solidFill>
              </a:rPr>
              <a:t>: The sensor (MCU) operates as the </a:t>
            </a:r>
            <a:r>
              <a:rPr lang="zh-CN" b="1">
                <a:solidFill>
                  <a:srgbClr val="303030"/>
                </a:solidFill>
              </a:rPr>
              <a:t>Slave</a:t>
            </a:r>
            <a:r>
              <a:rPr lang="zh-CN">
                <a:solidFill>
                  <a:srgbClr val="303030"/>
                </a:solidFill>
              </a:rPr>
              <a:t>, while the mobile App acts as the </a:t>
            </a:r>
            <a:r>
              <a:rPr lang="zh-CN" b="1">
                <a:solidFill>
                  <a:srgbClr val="303030"/>
                </a:solidFill>
              </a:rPr>
              <a:t>Master</a:t>
            </a:r>
            <a:r>
              <a:rPr lang="zh-CN">
                <a:solidFill>
                  <a:srgbClr val="303030"/>
                </a:solidFill>
              </a:rPr>
              <a:t>.</a:t>
            </a:r>
            <a:endParaRPr lang="zh-CN"/>
          </a:p>
          <a:p>
            <a:r>
              <a:rPr lang="zh-CN">
                <a:solidFill>
                  <a:srgbClr val="303030"/>
                </a:solidFill>
              </a:rPr>
              <a:t>3. </a:t>
            </a:r>
            <a:r>
              <a:rPr lang="zh-CN" b="1">
                <a:solidFill>
                  <a:srgbClr val="303030"/>
                </a:solidFill>
              </a:rPr>
              <a:t>Transmission Method</a:t>
            </a:r>
            <a:r>
              <a:rPr lang="zh-CN">
                <a:solidFill>
                  <a:srgbClr val="303030"/>
                </a:solidFill>
              </a:rPr>
              <a:t>: We primarily utilize </a:t>
            </a:r>
            <a:r>
              <a:rPr lang="zh-CN" b="1">
                <a:solidFill>
                  <a:srgbClr val="303030"/>
                </a:solidFill>
              </a:rPr>
              <a:t>BLE Notification (Push Mode)</a:t>
            </a:r>
            <a:r>
              <a:rPr lang="zh-CN">
                <a:solidFill>
                  <a:srgbClr val="303030"/>
                </a:solidFill>
              </a:rPr>
              <a:t>. This means the MCU actively pushes data to the phone, eliminating the need for the App to perform frequent </a:t>
            </a:r>
            <a:r>
              <a:rPr lang="zh-CN" i="1">
                <a:solidFill>
                  <a:srgbClr val="303030"/>
                </a:solidFill>
              </a:rPr>
              <a:t>Read</a:t>
            </a:r>
            <a:r>
              <a:rPr lang="zh-CN">
                <a:solidFill>
                  <a:srgbClr val="303030"/>
                </a:solidFill>
              </a:rPr>
              <a:t> operations.</a:t>
            </a:r>
            <a:endParaRPr lang="zh-CN"/>
          </a:p>
          <a:p>
            <a:r>
              <a:rPr lang="zh-CN">
                <a:solidFill>
                  <a:srgbClr val="303030"/>
                </a:solidFill>
              </a:rPr>
              <a:t>4. </a:t>
            </a:r>
            <a:r>
              <a:rPr lang="zh-CN" b="1">
                <a:solidFill>
                  <a:srgbClr val="303030"/>
                </a:solidFill>
              </a:rPr>
              <a:t>Transmission Rate</a:t>
            </a:r>
            <a:r>
              <a:rPr lang="zh-CN">
                <a:solidFill>
                  <a:srgbClr val="303030"/>
                </a:solidFill>
              </a:rPr>
              <a:t>: The data </a:t>
            </a:r>
            <a:r>
              <a:rPr lang="zh-CN" b="1">
                <a:solidFill>
                  <a:srgbClr val="303030"/>
                </a:solidFill>
              </a:rPr>
              <a:t>transmission frequency is 40 Hz</a:t>
            </a:r>
            <a:r>
              <a:rPr lang="zh-CN">
                <a:solidFill>
                  <a:srgbClr val="303030"/>
                </a:solidFill>
              </a:rPr>
              <a:t> (a packet every </a:t>
            </a:r>
            <a:r>
              <a:rPr lang="zh-CN" b="1">
                <a:solidFill>
                  <a:srgbClr val="303030"/>
                </a:solidFill>
              </a:rPr>
              <a:t>25ms</a:t>
            </a:r>
            <a:r>
              <a:rPr lang="zh-CN">
                <a:solidFill>
                  <a:srgbClr val="303030"/>
                </a:solidFill>
              </a:rPr>
              <a:t>). When the device is not connected, the </a:t>
            </a:r>
            <a:r>
              <a:rPr lang="zh-CN" b="1">
                <a:solidFill>
                  <a:srgbClr val="303030"/>
                </a:solidFill>
              </a:rPr>
              <a:t>advertising interval is 100ms</a:t>
            </a:r>
            <a:r>
              <a:rPr lang="zh-CN">
                <a:solidFill>
                  <a:srgbClr val="303030"/>
                </a:solidFill>
              </a:rPr>
              <a:t>.</a:t>
            </a:r>
            <a:endParaRPr lang="zh-CN"/>
          </a:p>
          <a:p>
            <a:r>
              <a:rPr lang="zh-CN" b="1">
                <a:solidFill>
                  <a:srgbClr val="303030"/>
                </a:solidFill>
              </a:rPr>
              <a:t>III. Data Packet Structure (30 Bytes)</a:t>
            </a:r>
            <a:endParaRPr lang="zh-CN"/>
          </a:p>
          <a:p>
            <a:r>
              <a:rPr lang="zh-CN">
                <a:solidFill>
                  <a:srgbClr val="303030"/>
                </a:solidFill>
              </a:rPr>
              <a:t>The firmware strictly adheres to a specified </a:t>
            </a:r>
            <a:r>
              <a:rPr lang="zh-CN" b="1">
                <a:solidFill>
                  <a:srgbClr val="303030"/>
                </a:solidFill>
              </a:rPr>
              <a:t>30-byte Binary Format (Little-Endian)</a:t>
            </a:r>
            <a:r>
              <a:rPr lang="zh-CN">
                <a:solidFill>
                  <a:srgbClr val="303030"/>
                </a:solidFill>
              </a:rPr>
              <a:t> for each data packet, crucial for the mobile App's accurate data parsing.</a:t>
            </a:r>
            <a:endParaRPr lang="zh-CN"/>
          </a:p>
          <a:p>
            <a:endParaRPr lang="zh-CN" altLang="en-US">
              <a:ea typeface="宋体"/>
              <a:cs typeface="Calibri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3B845D1-81A6-B03B-AF8F-C34D1DFEFEF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837353-30EB-4A48-80EB-173D804AEFB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860667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0CB8BC-7925-3B10-FBAB-2CE826FC5C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F9BD0D17-1299-F311-2DE0-384B4EF181E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13A03FBE-EF4E-482C-1E63-7DF27DD29F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5EBF752-B56F-E6B0-E703-71EA061A19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837353-30EB-4A48-80EB-173D804AEFB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173659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9D4888-264C-9B1D-93A0-683EB3D08B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F91B0B29-25C1-5BB3-F3CA-5062F7DBC59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C08317D0-BFD1-95DE-DC06-23AA59EF38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3BEAACC-876D-C8A0-01EF-37D11C24677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837353-30EB-4A48-80EB-173D804AEFB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615285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12B3A4-FB4F-D194-5954-F99E76F8B1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1DB5F50C-5015-A95E-3C2B-1366A461B4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8BD92EA9-B996-ECB2-2A7C-00BB3A7FFB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A6CE202-CF2A-BEE3-0C4B-D064705F28D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837353-30EB-4A48-80EB-173D804AEFB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844867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50B6C5-4910-B640-8486-437CF2DE36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602E2662-4517-23D2-489E-83A23D28F9F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3A83BF9F-EE2C-A4D6-354A-E50F51CA2F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9004B91-ED4D-DAC5-92AE-3ADC166FC8C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837353-30EB-4A48-80EB-173D804AEFB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073782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17B17-A93A-4C05-A057-6B65875963D9}" type="datetimeFigureOut">
              <a:rPr lang="zh-CN" altLang="en-US" smtClean="0"/>
              <a:t>2025/11/17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5FFF3-946B-4118-AB64-CEB5CED62B4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advClick="0" advTm="200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17B17-A93A-4C05-A057-6B65875963D9}" type="datetimeFigureOut">
              <a:rPr lang="zh-CN" altLang="en-US" smtClean="0"/>
              <a:t>2025/11/17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5FFF3-946B-4118-AB64-CEB5CED62B4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advClick="0" advTm="200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17B17-A93A-4C05-A057-6B65875963D9}" type="datetimeFigureOut">
              <a:rPr lang="zh-CN" altLang="en-US" smtClean="0"/>
              <a:t>2025/11/17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5FFF3-946B-4118-AB64-CEB5CED62B4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advClick="0" advTm="200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17B17-A93A-4C05-A057-6B65875963D9}" type="datetimeFigureOut">
              <a:rPr lang="zh-CN" altLang="en-US" smtClean="0"/>
              <a:t>2025/11/17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5FFF3-946B-4118-AB64-CEB5CED62B4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advClick="0" advTm="200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17B17-A93A-4C05-A057-6B65875963D9}" type="datetimeFigureOut">
              <a:rPr lang="zh-CN" altLang="en-US" smtClean="0"/>
              <a:t>2025/11/17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5FFF3-946B-4118-AB64-CEB5CED62B4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advClick="0" advTm="200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17B17-A93A-4C05-A057-6B65875963D9}" type="datetimeFigureOut">
              <a:rPr lang="zh-CN" altLang="en-US" smtClean="0"/>
              <a:t>2025/11/17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5FFF3-946B-4118-AB64-CEB5CED62B4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advClick="0" advTm="200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17B17-A93A-4C05-A057-6B65875963D9}" type="datetimeFigureOut">
              <a:rPr lang="zh-CN" altLang="en-US" smtClean="0"/>
              <a:t>2025/11/17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5FFF3-946B-4118-AB64-CEB5CED62B4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advClick="0" advTm="200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17B17-A93A-4C05-A057-6B65875963D9}" type="datetimeFigureOut">
              <a:rPr lang="zh-CN" altLang="en-US" smtClean="0"/>
              <a:t>2025/11/17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5FFF3-946B-4118-AB64-CEB5CED62B4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advClick="0" advTm="200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17B17-A93A-4C05-A057-6B65875963D9}" type="datetimeFigureOut">
              <a:rPr lang="zh-CN" altLang="en-US" smtClean="0"/>
              <a:t>2025/11/17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5FFF3-946B-4118-AB64-CEB5CED62B4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advClick="0" advTm="200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17B17-A93A-4C05-A057-6B65875963D9}" type="datetimeFigureOut">
              <a:rPr lang="zh-CN" altLang="en-US" smtClean="0"/>
              <a:t>2025/11/17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5FFF3-946B-4118-AB64-CEB5CED62B4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advClick="0" advTm="200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17B17-A93A-4C05-A057-6B65875963D9}" type="datetimeFigureOut">
              <a:rPr lang="zh-CN" altLang="en-US" smtClean="0"/>
              <a:t>2025/11/17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5FFF3-946B-4118-AB64-CEB5CED62B4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advClick="0" advTm="200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17B17-A93A-4C05-A057-6B65875963D9}" type="datetimeFigureOut">
              <a:rPr lang="zh-CN" altLang="en-US" smtClean="0"/>
              <a:t>2025/11/17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5FFF3-946B-4118-AB64-CEB5CED62B4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advClick="0" advTm="200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17B17-A93A-4C05-A057-6B65875963D9}" type="datetimeFigureOut">
              <a:rPr lang="zh-CN" altLang="en-US" smtClean="0"/>
              <a:t>2025/11/17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5FFF3-946B-4118-AB64-CEB5CED62B4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advClick="0" advTm="200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17B17-A93A-4C05-A057-6B65875963D9}" type="datetimeFigureOut">
              <a:rPr lang="zh-CN" altLang="en-US" smtClean="0"/>
              <a:t>2025/11/17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5FFF3-946B-4118-AB64-CEB5CED62B4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advClick="0" advTm="200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17B17-A93A-4C05-A057-6B65875963D9}" type="datetimeFigureOut">
              <a:rPr lang="zh-CN" altLang="en-US" smtClean="0"/>
              <a:t>2025/11/17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5FFF3-946B-4118-AB64-CEB5CED62B4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advClick="0" advTm="200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單擊此處編輯母版標題樣式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單擊此處編輯母版副標題樣式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17B17-A93A-4C05-A057-6B65875963D9}" type="datetimeFigureOut">
              <a:rPr lang="zh-CN" altLang="en-US" smtClean="0"/>
              <a:t>2025/11/17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5FFF3-946B-4118-AB64-CEB5CED62B4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4422725"/>
      </p:ext>
    </p:extLst>
  </p:cSld>
  <p:clrMapOvr>
    <a:masterClrMapping/>
  </p:clrMapOvr>
  <p:transition advClick="0" advTm="200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單擊此處編輯母版標題樣式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編輯母版文本樣式</a:t>
            </a:r>
          </a:p>
          <a:p>
            <a:pPr lvl="1"/>
            <a:r>
              <a:rPr lang="zh-CN" altLang="en-US"/>
              <a:t>第二級</a:t>
            </a:r>
          </a:p>
          <a:p>
            <a:pPr lvl="2"/>
            <a:r>
              <a:rPr lang="zh-CN" altLang="en-US"/>
              <a:t>第三級</a:t>
            </a:r>
          </a:p>
          <a:p>
            <a:pPr lvl="3"/>
            <a:r>
              <a:rPr lang="zh-CN" altLang="en-US"/>
              <a:t>第四級</a:t>
            </a:r>
          </a:p>
          <a:p>
            <a:pPr lvl="4"/>
            <a:r>
              <a:rPr lang="zh-CN" altLang="en-US"/>
              <a:t>第五級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17B17-A93A-4C05-A057-6B65875963D9}" type="datetimeFigureOut">
              <a:rPr lang="zh-CN" altLang="en-US" smtClean="0"/>
              <a:t>2025/11/17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5FFF3-946B-4118-AB64-CEB5CED62B4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3203724"/>
      </p:ext>
    </p:extLst>
  </p:cSld>
  <p:clrMapOvr>
    <a:masterClrMapping/>
  </p:clrMapOvr>
  <p:transition advClick="0" advTm="200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單擊此處編輯母版標題樣式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編輯母版文本樣式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17B17-A93A-4C05-A057-6B65875963D9}" type="datetimeFigureOut">
              <a:rPr lang="zh-CN" altLang="en-US" smtClean="0"/>
              <a:t>2025/11/17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5FFF3-946B-4118-AB64-CEB5CED62B4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3175080"/>
      </p:ext>
    </p:extLst>
  </p:cSld>
  <p:clrMapOvr>
    <a:masterClrMapping/>
  </p:clrMapOvr>
  <p:transition advClick="0" advTm="200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單擊此處編輯母版標題樣式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編輯母版文本樣式</a:t>
            </a:r>
          </a:p>
          <a:p>
            <a:pPr lvl="1"/>
            <a:r>
              <a:rPr lang="zh-CN" altLang="en-US"/>
              <a:t>第二級</a:t>
            </a:r>
          </a:p>
          <a:p>
            <a:pPr lvl="2"/>
            <a:r>
              <a:rPr lang="zh-CN" altLang="en-US"/>
              <a:t>第三級</a:t>
            </a:r>
          </a:p>
          <a:p>
            <a:pPr lvl="3"/>
            <a:r>
              <a:rPr lang="zh-CN" altLang="en-US"/>
              <a:t>第四級</a:t>
            </a:r>
          </a:p>
          <a:p>
            <a:pPr lvl="4"/>
            <a:r>
              <a:rPr lang="zh-CN" altLang="en-US"/>
              <a:t>第五級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編輯母版文本樣式</a:t>
            </a:r>
          </a:p>
          <a:p>
            <a:pPr lvl="1"/>
            <a:r>
              <a:rPr lang="zh-CN" altLang="en-US"/>
              <a:t>第二級</a:t>
            </a:r>
          </a:p>
          <a:p>
            <a:pPr lvl="2"/>
            <a:r>
              <a:rPr lang="zh-CN" altLang="en-US"/>
              <a:t>第三級</a:t>
            </a:r>
          </a:p>
          <a:p>
            <a:pPr lvl="3"/>
            <a:r>
              <a:rPr lang="zh-CN" altLang="en-US"/>
              <a:t>第四級</a:t>
            </a:r>
          </a:p>
          <a:p>
            <a:pPr lvl="4"/>
            <a:r>
              <a:rPr lang="zh-CN" altLang="en-US"/>
              <a:t>第五級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17B17-A93A-4C05-A057-6B65875963D9}" type="datetimeFigureOut">
              <a:rPr lang="zh-CN" altLang="en-US" smtClean="0"/>
              <a:t>2025/11/17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5FFF3-946B-4118-AB64-CEB5CED62B4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4679682"/>
      </p:ext>
    </p:extLst>
  </p:cSld>
  <p:clrMapOvr>
    <a:masterClrMapping/>
  </p:clrMapOvr>
  <p:transition advClick="0" advTm="200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17B17-A93A-4C05-A057-6B65875963D9}" type="datetimeFigureOut">
              <a:rPr lang="zh-CN" altLang="en-US" smtClean="0"/>
              <a:t>2025/11/17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5FFF3-946B-4118-AB64-CEB5CED62B4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0907974"/>
      </p:ext>
    </p:extLst>
  </p:cSld>
  <p:clrMapOvr>
    <a:masterClrMapping/>
  </p:clrMapOvr>
  <p:transition advClick="0" advTm="200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17B17-A93A-4C05-A057-6B65875963D9}" type="datetimeFigureOut">
              <a:rPr lang="zh-CN" altLang="en-US" smtClean="0"/>
              <a:t>2025/11/17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5FFF3-946B-4118-AB64-CEB5CED62B4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6047322"/>
      </p:ext>
    </p:extLst>
  </p:cSld>
  <p:clrMapOvr>
    <a:masterClrMapping/>
  </p:clrMapOvr>
  <p:transition advClick="0" advTm="200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17B17-A93A-4C05-A057-6B65875963D9}" type="datetimeFigureOut">
              <a:rPr lang="zh-CN" altLang="en-US" smtClean="0"/>
              <a:t>2025/11/17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5FFF3-946B-4118-AB64-CEB5CED62B4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2191118"/>
      </p:ext>
    </p:extLst>
  </p:cSld>
  <p:clrMapOvr>
    <a:masterClrMapping/>
  </p:clrMapOvr>
  <p:transition advClick="0" advTm="200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17B17-A93A-4C05-A057-6B65875963D9}" type="datetimeFigureOut">
              <a:rPr lang="zh-CN" altLang="en-US" smtClean="0"/>
              <a:t>2025/11/17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5FFF3-946B-4118-AB64-CEB5CED62B4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advClick="0" advTm="200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17B17-A93A-4C05-A057-6B65875963D9}" type="datetimeFigureOut">
              <a:rPr lang="zh-CN" altLang="en-US" smtClean="0"/>
              <a:t>2025/11/17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5FFF3-946B-4118-AB64-CEB5CED62B4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7909927"/>
      </p:ext>
    </p:extLst>
  </p:cSld>
  <p:clrMapOvr>
    <a:masterClrMapping/>
  </p:clrMapOvr>
  <p:transition advClick="0" advTm="200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17B17-A93A-4C05-A057-6B65875963D9}" type="datetimeFigureOut">
              <a:rPr lang="zh-CN" altLang="en-US" smtClean="0"/>
              <a:t>2025/11/17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5FFF3-946B-4118-AB64-CEB5CED62B4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5413723"/>
      </p:ext>
    </p:extLst>
  </p:cSld>
  <p:clrMapOvr>
    <a:masterClrMapping/>
  </p:clrMapOvr>
  <p:transition advClick="0" advTm="200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17B17-A93A-4C05-A057-6B65875963D9}" type="datetimeFigureOut">
              <a:rPr lang="zh-CN" altLang="en-US" smtClean="0"/>
              <a:t>2025/11/17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5FFF3-946B-4118-AB64-CEB5CED62B4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2517293"/>
      </p:ext>
    </p:extLst>
  </p:cSld>
  <p:clrMapOvr>
    <a:masterClrMapping/>
  </p:clrMapOvr>
  <p:transition advClick="0" advTm="200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17B17-A93A-4C05-A057-6B65875963D9}" type="datetimeFigureOut">
              <a:rPr lang="zh-CN" altLang="en-US" smtClean="0"/>
              <a:t>2025/11/17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5FFF3-946B-4118-AB64-CEB5CED62B4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3003045"/>
      </p:ext>
    </p:extLst>
  </p:cSld>
  <p:clrMapOvr>
    <a:masterClrMapping/>
  </p:clrMapOvr>
  <p:transition advClick="0" advTm="200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17B17-A93A-4C05-A057-6B65875963D9}" type="datetimeFigureOut">
              <a:rPr lang="zh-CN" altLang="en-US" smtClean="0"/>
              <a:t>2025/11/17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5FFF3-946B-4118-AB64-CEB5CED62B4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advClick="0" advTm="200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17B17-A93A-4C05-A057-6B65875963D9}" type="datetimeFigureOut">
              <a:rPr lang="zh-CN" altLang="en-US" smtClean="0"/>
              <a:t>2025/11/17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5FFF3-946B-4118-AB64-CEB5CED62B4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advClick="0" advTm="200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17B17-A93A-4C05-A057-6B65875963D9}" type="datetimeFigureOut">
              <a:rPr lang="zh-CN" altLang="en-US" smtClean="0"/>
              <a:t>2025/11/17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5FFF3-946B-4118-AB64-CEB5CED62B4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advClick="0" advTm="200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17B17-A93A-4C05-A057-6B65875963D9}" type="datetimeFigureOut">
              <a:rPr lang="zh-CN" altLang="en-US" smtClean="0"/>
              <a:t>2025/11/17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5FFF3-946B-4118-AB64-CEB5CED62B4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advClick="0" advTm="200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17B17-A93A-4C05-A057-6B65875963D9}" type="datetimeFigureOut">
              <a:rPr lang="zh-CN" altLang="en-US" smtClean="0"/>
              <a:t>2025/11/17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5FFF3-946B-4118-AB64-CEB5CED62B4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advClick="0" advTm="200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17B17-A93A-4C05-A057-6B65875963D9}" type="datetimeFigureOut">
              <a:rPr lang="zh-CN" altLang="en-US" smtClean="0"/>
              <a:t>2025/11/17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5FFF3-946B-4118-AB64-CEB5CED62B4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advClick="0" advTm="200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D17B17-A93A-4C05-A057-6B65875963D9}" type="datetimeFigureOut">
              <a:rPr lang="zh-CN" altLang="en-US" smtClean="0"/>
              <a:t>2025/11/17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F5FFF3-946B-4118-AB64-CEB5CED62B4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advClick="0" advTm="200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D17B17-A93A-4C05-A057-6B65875963D9}" type="datetimeFigureOut">
              <a:rPr lang="zh-CN" altLang="en-US" smtClean="0"/>
              <a:t>2025/11/17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F5FFF3-946B-4118-AB64-CEB5CED62B4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 advClick="0" advTm="200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按一下此處編輯母版標題樣式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編輯母版文字樣式</a:t>
            </a:r>
          </a:p>
          <a:p>
            <a:pPr lvl="1"/>
            <a:r>
              <a:rPr lang="zh-TW" altLang="en-US"/>
              <a:t>第二級</a:t>
            </a:r>
          </a:p>
          <a:p>
            <a:pPr lvl="2"/>
            <a:r>
              <a:rPr lang="zh-TW" altLang="en-US"/>
              <a:t>第三級</a:t>
            </a:r>
          </a:p>
          <a:p>
            <a:pPr lvl="3"/>
            <a:r>
              <a:rPr lang="zh-TW" altLang="en-US"/>
              <a:t>第四級</a:t>
            </a:r>
          </a:p>
          <a:p>
            <a:pPr lvl="4"/>
            <a:r>
              <a:rPr lang="zh-TW" altLang="en-US"/>
              <a:t>第五級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D17B17-A93A-4C05-A057-6B65875963D9}" type="datetimeFigureOut">
              <a:rPr lang="zh-CN" altLang="en-US" smtClean="0"/>
              <a:t>2025/11/17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F5FFF3-946B-4118-AB64-CEB5CED62B4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49565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ransition advClick="0" advTm="200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18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2.png"/><Relationship Id="rId4" Type="http://schemas.openxmlformats.org/officeDocument/2006/relationships/image" Target="../media/image21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3.xml"/><Relationship Id="rId4" Type="http://schemas.microsoft.com/office/2007/relationships/hdphoto" Target="../media/hdphoto5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.png"/><Relationship Id="rId7" Type="http://schemas.microsoft.com/office/2007/relationships/hdphoto" Target="../media/hdphoto2.wdp"/><Relationship Id="rId12" Type="http://schemas.microsoft.com/office/2007/relationships/hdphoto" Target="../media/hdphoto4.wd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2.png"/><Relationship Id="rId11" Type="http://schemas.openxmlformats.org/officeDocument/2006/relationships/image" Target="../media/image15.png"/><Relationship Id="rId5" Type="http://schemas.microsoft.com/office/2007/relationships/hdphoto" Target="../media/hdphoto1.wdp"/><Relationship Id="rId10" Type="http://schemas.openxmlformats.org/officeDocument/2006/relationships/image" Target="../media/image14.png"/><Relationship Id="rId4" Type="http://schemas.openxmlformats.org/officeDocument/2006/relationships/image" Target="../media/image11.png"/><Relationship Id="rId9" Type="http://schemas.microsoft.com/office/2007/relationships/hdphoto" Target="../media/hdphoto3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18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1A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16"/>
          <a:stretch>
            <a:fillRect/>
          </a:stretch>
        </p:blipFill>
        <p:spPr>
          <a:xfrm>
            <a:off x="1" y="-2"/>
            <a:ext cx="12192000" cy="6858001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36870" y="2930668"/>
            <a:ext cx="6212880" cy="3200876"/>
          </a:xfrm>
          <a:prstGeom prst="rect">
            <a:avLst/>
          </a:prstGeom>
          <a:noFill/>
          <a:ln w="3175">
            <a:noFill/>
            <a:prstDash val="solid"/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6000" b="1">
                <a:blipFill dpi="0" rotWithShape="1">
                  <a:blip r:embed="rId4"/>
                  <a:srcRect/>
                  <a:stretch>
                    <a:fillRect/>
                  </a:stretch>
                </a:blip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等线"/>
                <a:ea typeface="新細明體" panose="02020500000000000000" pitchFamily="18" charset="-120"/>
                <a:cs typeface="+mn-cs"/>
              </a:rPr>
              <a:t>Smart Sensor for Badminton</a:t>
            </a:r>
            <a:br>
              <a:rPr kumimoji="0" lang="en-US" altLang="zh-TW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等线"/>
                <a:ea typeface="新細明體" panose="02020500000000000000" pitchFamily="18" charset="-120"/>
                <a:cs typeface="+mn-cs"/>
              </a:rPr>
            </a:br>
            <a:br>
              <a:rPr kumimoji="0" lang="en-US" altLang="zh-TW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等线"/>
                <a:ea typeface="新細明體" panose="02020500000000000000" pitchFamily="18" charset="-120"/>
                <a:cs typeface="+mn-cs"/>
              </a:rPr>
            </a:br>
            <a:r>
              <a:rPr kumimoji="0" lang="en-US" altLang="zh-TW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等线"/>
                <a:ea typeface="新細明體" panose="02020500000000000000" pitchFamily="18" charset="-120"/>
                <a:cs typeface="+mn-cs"/>
              </a:rPr>
              <a:t>Group 2</a:t>
            </a:r>
          </a:p>
        </p:txBody>
      </p:sp>
      <p:sp>
        <p:nvSpPr>
          <p:cNvPr id="14" name="标题 13"/>
          <p:cNvSpPr>
            <a:spLocks noGrp="1"/>
          </p:cNvSpPr>
          <p:nvPr>
            <p:ph type="ctrTitle"/>
          </p:nvPr>
        </p:nvSpPr>
        <p:spPr>
          <a:xfrm>
            <a:off x="441196" y="581204"/>
            <a:ext cx="11309608" cy="1930785"/>
          </a:xfrm>
        </p:spPr>
        <p:txBody>
          <a:bodyPr>
            <a:normAutofit/>
          </a:bodyPr>
          <a:lstStyle/>
          <a:p>
            <a:r>
              <a:rPr lang="en-US" altLang="zh-CN" b="1">
                <a:solidFill>
                  <a:schemeClr val="bg1"/>
                </a:solidFill>
                <a:effectLst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Design and Implementation of IoT devices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1A3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C0843C2-9036-6123-77A7-0CC318378F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圖片 15" descr="一張含有 文字, 螢幕擷取畫面 的圖片&#10;&#10;AI 產生的內容可能不正確。">
            <a:extLst>
              <a:ext uri="{FF2B5EF4-FFF2-40B4-BE49-F238E27FC236}">
                <a16:creationId xmlns:a16="http://schemas.microsoft.com/office/drawing/2014/main" id="{EE4670E5-224E-D090-89AD-8AAF1A439C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3769" y="695517"/>
            <a:ext cx="2477523" cy="5538564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8E1A5AC1-DE27-12E0-9CF1-E16EFA17FE72}"/>
              </a:ext>
            </a:extLst>
          </p:cNvPr>
          <p:cNvSpPr/>
          <p:nvPr/>
        </p:nvSpPr>
        <p:spPr>
          <a:xfrm>
            <a:off x="531141" y="483099"/>
            <a:ext cx="167640" cy="5923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A1ABBB3E-B663-BEFE-78F8-DB7DC3D0A25A}"/>
              </a:ext>
            </a:extLst>
          </p:cNvPr>
          <p:cNvSpPr/>
          <p:nvPr/>
        </p:nvSpPr>
        <p:spPr>
          <a:xfrm>
            <a:off x="698782" y="483099"/>
            <a:ext cx="31756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手機</a:t>
            </a:r>
            <a:r>
              <a:rPr kumimoji="0" lang="en-US" altLang="zh-TW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App</a:t>
            </a:r>
            <a:r>
              <a:rPr kumimoji="0" lang="zh-TW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與資料可視化</a:t>
            </a: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文本框 12">
            <a:extLst>
              <a:ext uri="{FF2B5EF4-FFF2-40B4-BE49-F238E27FC236}">
                <a16:creationId xmlns:a16="http://schemas.microsoft.com/office/drawing/2014/main" id="{681F9428-7DDE-F636-23E7-07F422979D56}"/>
              </a:ext>
            </a:extLst>
          </p:cNvPr>
          <p:cNvSpPr txBox="1"/>
          <p:nvPr/>
        </p:nvSpPr>
        <p:spPr>
          <a:xfrm>
            <a:off x="698781" y="874488"/>
            <a:ext cx="31756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6000" b="1">
                <a:blipFill dpi="0" rotWithShape="1">
                  <a:blip r:embed="rId4"/>
                  <a:srcRect/>
                  <a:stretch>
                    <a:fillRect/>
                  </a:stretch>
                </a:blipFill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Mobile App and Data Visualization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E2B2D0BE-6C3B-F1FC-65E3-2FF6DE22C19B}"/>
              </a:ext>
            </a:extLst>
          </p:cNvPr>
          <p:cNvSpPr txBox="1"/>
          <p:nvPr/>
        </p:nvSpPr>
        <p:spPr>
          <a:xfrm>
            <a:off x="9864248" y="6492657"/>
            <a:ext cx="232775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Microsoft JhengHei"/>
                <a:ea typeface="等线"/>
                <a:cs typeface="+mn-lt"/>
              </a:rPr>
              <a:t>P36</a:t>
            </a:r>
            <a:r>
              <a:rPr kumimoji="0" lang="en-US" altLang="zh-TW" sz="1800" b="0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Microsoft JhengHei"/>
                <a:ea typeface="Microsoft JhengHei"/>
                <a:cs typeface="+mn-lt"/>
              </a:rPr>
              <a:t>1210</a:t>
            </a:r>
            <a:r>
              <a:rPr kumimoji="0" lang="en-US" altLang="zh-TW" sz="1800" b="0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Microsoft JhengHei"/>
                <a:ea typeface="等线"/>
                <a:cs typeface="+mn-lt"/>
              </a:rPr>
              <a:t>99</a:t>
            </a:r>
            <a:r>
              <a: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Microsoft JhengHei"/>
                <a:ea typeface="Microsoft JhengHei"/>
                <a:cs typeface="+mn-lt"/>
              </a:rPr>
              <a:t>   李昊恆</a:t>
            </a: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JhengHei"/>
              <a:ea typeface="Microsoft JhengHei"/>
              <a:cs typeface="+mn-cs"/>
            </a:endParaRPr>
          </a:p>
        </p:txBody>
      </p:sp>
      <p:pic>
        <p:nvPicPr>
          <p:cNvPr id="13" name="圖片 12" descr="一張含有 文字, 螢幕擷取畫面, 字型, 設計 的圖片&#10;&#10;AI 產生的內容可能不正確。">
            <a:extLst>
              <a:ext uri="{FF2B5EF4-FFF2-40B4-BE49-F238E27FC236}">
                <a16:creationId xmlns:a16="http://schemas.microsoft.com/office/drawing/2014/main" id="{91D9E322-CB00-B93B-223D-C4C7D017212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22902" r="33860" b="14459"/>
          <a:stretch>
            <a:fillRect/>
          </a:stretch>
        </p:blipFill>
        <p:spPr>
          <a:xfrm>
            <a:off x="4386903" y="695518"/>
            <a:ext cx="3861604" cy="5538564"/>
          </a:xfrm>
          <a:prstGeom prst="rect">
            <a:avLst/>
          </a:prstGeom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id="{897FEF03-87D4-C8E4-5433-AE4B67F5D378}"/>
              </a:ext>
            </a:extLst>
          </p:cNvPr>
          <p:cNvSpPr txBox="1"/>
          <p:nvPr/>
        </p:nvSpPr>
        <p:spPr>
          <a:xfrm>
            <a:off x="828483" y="1940797"/>
            <a:ext cx="4439034" cy="429438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JhengHei"/>
                <a:ea typeface="Microsoft JhengHei"/>
                <a:cs typeface="+mn-cs"/>
              </a:rPr>
              <a:t>即時數據頁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kumimoji="0" lang="zh-TW" alt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JhengHei"/>
              <a:ea typeface="Microsoft JhengHei"/>
              <a:cs typeface="+mn-lt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kumimoji="0" lang="zh-TW" alt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JhengHei"/>
              <a:ea typeface="Microsoft JhengHei"/>
              <a:cs typeface="+mn-lt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zh-TW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JhengHei"/>
                <a:ea typeface="Microsoft JhengHei"/>
                <a:cs typeface="+mn-lt"/>
              </a:rPr>
              <a:t>六軸 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JhengHei"/>
                <a:ea typeface="等线"/>
                <a:cs typeface="+mn-lt"/>
              </a:rPr>
              <a:t>IMU</a:t>
            </a:r>
            <a:r>
              <a:rPr kumimoji="0" lang="zh-TW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JhengHei"/>
                <a:ea typeface="Microsoft JhengHei"/>
                <a:cs typeface="+mn-lt"/>
              </a:rPr>
              <a:t> 數據</a:t>
            </a:r>
            <a:br>
              <a:rPr kumimoji="0" lang="zh-TW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JhengHei"/>
                <a:ea typeface="Microsoft JhengHei"/>
                <a:cs typeface="+mn-lt"/>
              </a:rPr>
            </a:br>
            <a:r>
              <a:rPr kumimoji="0" lang="zh-TW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JhengHei"/>
                <a:ea typeface="Microsoft JhengHei"/>
                <a:cs typeface="+mn-lt"/>
              </a:rPr>
              <a:t>（加速度 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JhengHei"/>
                <a:ea typeface="等线"/>
                <a:cs typeface="+mn-lt"/>
              </a:rPr>
              <a:t>/</a:t>
            </a:r>
            <a:r>
              <a:rPr kumimoji="0" lang="zh-TW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JhengHei"/>
                <a:ea typeface="Microsoft JhengHei"/>
                <a:cs typeface="+mn-lt"/>
              </a:rPr>
              <a:t> 角速度）</a:t>
            </a: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/>
              <a:ea typeface="新細明體" panose="02020500000000000000" pitchFamily="18" charset="-120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JhengHei"/>
                <a:ea typeface="等线"/>
                <a:cs typeface="+mn-lt"/>
              </a:rPr>
              <a:t>Bluetooth Data RAW</a:t>
            </a:r>
            <a:endParaRPr kumimoji="0" lang="zh-TW" alt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JhengHei"/>
              <a:ea typeface="Microsoft JhengHei"/>
              <a:cs typeface="+mn-lt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zh-TW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JhengHei"/>
                <a:ea typeface="Microsoft JhengHei"/>
                <a:cs typeface="+mn-lt"/>
              </a:rPr>
              <a:t>大圖示 </a:t>
            </a:r>
            <a:br>
              <a:rPr kumimoji="0" lang="zh-TW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JhengHei"/>
                <a:ea typeface="Microsoft JhengHei"/>
                <a:cs typeface="+mn-lt"/>
              </a:rPr>
            </a:b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JhengHei"/>
                <a:ea typeface="等线"/>
                <a:cs typeface="+mn-lt"/>
              </a:rPr>
              <a:t>Drive</a:t>
            </a:r>
            <a:r>
              <a:rPr kumimoji="0" lang="zh-TW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JhengHei"/>
                <a:ea typeface="Microsoft JhengHei"/>
                <a:cs typeface="+mn-lt"/>
              </a:rPr>
              <a:t> 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JhengHei"/>
                <a:ea typeface="等线"/>
                <a:cs typeface="+mn-lt"/>
              </a:rPr>
              <a:t>/ Smash / Drop / Clear</a:t>
            </a:r>
            <a:endParaRPr kumimoji="0" lang="zh-TW" alt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JhengHei"/>
              <a:ea typeface="Microsoft JhengHei"/>
              <a:cs typeface="+mn-lt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zh-TW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JhengHei"/>
                <a:ea typeface="Microsoft JhengHei"/>
                <a:cs typeface="+mn-lt"/>
              </a:rPr>
              <a:t>過去 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JhengHei"/>
                <a:ea typeface="等线"/>
                <a:cs typeface="+mn-lt"/>
              </a:rPr>
              <a:t>10 </a:t>
            </a:r>
            <a:r>
              <a:rPr kumimoji="0" lang="zh-TW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JhengHei"/>
                <a:ea typeface="Microsoft JhengHei"/>
                <a:cs typeface="+mn-lt"/>
              </a:rPr>
              <a:t>次的分類紀錄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zh-TW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JhengHei"/>
                <a:ea typeface="Microsoft JhengHei"/>
                <a:cs typeface="+mn-lt"/>
              </a:rPr>
            </a:br>
            <a:r>
              <a:rPr kumimoji="0" lang="zh-TW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JhengHei"/>
                <a:ea typeface="Microsoft JhengHei"/>
                <a:cs typeface="+mn-lt"/>
              </a:rPr>
              <a:t> → 展示演算法或模型的成果</a:t>
            </a:r>
            <a:endParaRPr kumimoji="0" lang="zh-TW" altLang="en-US" sz="16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JhengHei"/>
              <a:ea typeface="Microsoft JhengHei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51099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1A3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18DC78E-8AE8-76BD-244A-8BB0821AF7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一張含有 文字, 螢幕擷取畫面, 字型, 圖表 的圖片&#10;&#10;AI 產生的內容可能不正確。">
            <a:extLst>
              <a:ext uri="{FF2B5EF4-FFF2-40B4-BE49-F238E27FC236}">
                <a16:creationId xmlns:a16="http://schemas.microsoft.com/office/drawing/2014/main" id="{831141A2-80E8-D45E-B69A-EAF38E3F39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6111" y="1274705"/>
            <a:ext cx="4943592" cy="4943591"/>
          </a:xfrm>
          <a:prstGeom prst="rect">
            <a:avLst/>
          </a:prstGeom>
        </p:spPr>
      </p:pic>
      <p:pic>
        <p:nvPicPr>
          <p:cNvPr id="19" name="圖片 18" descr="一張含有 文字, 螢幕擷取畫面, 字型 的圖片&#10;&#10;AI 產生的內容可能不正確。">
            <a:extLst>
              <a:ext uri="{FF2B5EF4-FFF2-40B4-BE49-F238E27FC236}">
                <a16:creationId xmlns:a16="http://schemas.microsoft.com/office/drawing/2014/main" id="{798E4590-5C8D-37DB-E5D2-ABCB4EDA7B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8655" y="654603"/>
            <a:ext cx="2487752" cy="5553907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152F72FC-A393-41B6-2E1F-27DBFF4CD98E}"/>
              </a:ext>
            </a:extLst>
          </p:cNvPr>
          <p:cNvSpPr/>
          <p:nvPr/>
        </p:nvSpPr>
        <p:spPr>
          <a:xfrm>
            <a:off x="531141" y="483099"/>
            <a:ext cx="167640" cy="5923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79179D7E-354A-83BE-A076-D54ACB434A19}"/>
              </a:ext>
            </a:extLst>
          </p:cNvPr>
          <p:cNvSpPr/>
          <p:nvPr/>
        </p:nvSpPr>
        <p:spPr>
          <a:xfrm>
            <a:off x="698782" y="483099"/>
            <a:ext cx="31756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手機</a:t>
            </a:r>
            <a:r>
              <a:rPr kumimoji="0" lang="en-US" altLang="zh-TW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App</a:t>
            </a:r>
            <a:r>
              <a:rPr kumimoji="0" lang="zh-TW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與資料可視化</a:t>
            </a: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文本框 12">
            <a:extLst>
              <a:ext uri="{FF2B5EF4-FFF2-40B4-BE49-F238E27FC236}">
                <a16:creationId xmlns:a16="http://schemas.microsoft.com/office/drawing/2014/main" id="{51CB7CC2-428C-8034-6982-0EBE8E4AD9E0}"/>
              </a:ext>
            </a:extLst>
          </p:cNvPr>
          <p:cNvSpPr txBox="1"/>
          <p:nvPr/>
        </p:nvSpPr>
        <p:spPr>
          <a:xfrm>
            <a:off x="698781" y="874488"/>
            <a:ext cx="31756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6000" b="1">
                <a:blipFill dpi="0" rotWithShape="1">
                  <a:blip r:embed="rId5"/>
                  <a:srcRect/>
                  <a:stretch>
                    <a:fillRect/>
                  </a:stretch>
                </a:blipFill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Mobile App and Data Visualization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BA6E04A0-1BDC-0B0E-78AD-7CC0C6E970D7}"/>
              </a:ext>
            </a:extLst>
          </p:cNvPr>
          <p:cNvSpPr txBox="1"/>
          <p:nvPr/>
        </p:nvSpPr>
        <p:spPr>
          <a:xfrm>
            <a:off x="9864248" y="6492657"/>
            <a:ext cx="232775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Microsoft JhengHei"/>
                <a:ea typeface="等线"/>
                <a:cs typeface="+mn-lt"/>
              </a:rPr>
              <a:t>P36</a:t>
            </a:r>
            <a:r>
              <a:rPr kumimoji="0" lang="en-US" altLang="zh-TW" sz="1800" b="0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Microsoft JhengHei"/>
                <a:ea typeface="Microsoft JhengHei"/>
                <a:cs typeface="+mn-lt"/>
              </a:rPr>
              <a:t>1210</a:t>
            </a:r>
            <a:r>
              <a:rPr kumimoji="0" lang="en-US" altLang="zh-TW" sz="1800" b="0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Microsoft JhengHei"/>
                <a:ea typeface="等线"/>
                <a:cs typeface="+mn-lt"/>
              </a:rPr>
              <a:t>99</a:t>
            </a:r>
            <a:r>
              <a: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Microsoft JhengHei"/>
                <a:ea typeface="Microsoft JhengHei"/>
                <a:cs typeface="+mn-lt"/>
              </a:rPr>
              <a:t>   李昊恆</a:t>
            </a: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JhengHei"/>
              <a:ea typeface="Microsoft JhengHei"/>
              <a:cs typeface="+mn-cs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38B78297-7349-6EC1-BCB3-AB39B890C68A}"/>
              </a:ext>
            </a:extLst>
          </p:cNvPr>
          <p:cNvSpPr txBox="1"/>
          <p:nvPr/>
        </p:nvSpPr>
        <p:spPr>
          <a:xfrm>
            <a:off x="828483" y="1819489"/>
            <a:ext cx="4439034" cy="466371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JhengHei"/>
                <a:ea typeface="Microsoft JhengHei"/>
                <a:cs typeface="+mn-cs"/>
              </a:rPr>
              <a:t>歷史紀錄頁</a:t>
            </a:r>
            <a:endParaRPr kumimoji="0" lang="en-US" altLang="zh-TW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JhengHei"/>
              <a:ea typeface="Microsoft JhengHei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kumimoji="0" lang="zh-TW" alt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JhengHei"/>
              <a:ea typeface="Microsoft JhengHei"/>
              <a:cs typeface="+mn-lt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kumimoji="0" lang="zh-TW" alt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JhengHei"/>
              <a:ea typeface="Microsoft JhengHei"/>
              <a:cs typeface="+mn-lt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zh-TW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JhengHei"/>
                <a:ea typeface="Microsoft JhengHei"/>
                <a:cs typeface="+mn-lt"/>
              </a:rPr>
              <a:t>今日總揮拍數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JhengHei"/>
              <a:ea typeface="Microsoft JhengHei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altLang="zh-TW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JhengHei"/>
                <a:ea typeface="等线"/>
                <a:cs typeface="+mn-lt"/>
              </a:rPr>
              <a:t>Smash</a:t>
            </a:r>
            <a:r>
              <a:rPr kumimoji="0" lang="zh-TW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JhengHei"/>
                <a:ea typeface="Microsoft JhengHei"/>
                <a:cs typeface="+mn-lt"/>
              </a:rPr>
              <a:t> 次數</a:t>
            </a:r>
            <a:endParaRPr kumimoji="0" lang="zh-TW" alt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JhengHei"/>
              <a:ea typeface="Microsoft JhengHei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altLang="zh-TW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JhengHei"/>
                <a:ea typeface="等线"/>
                <a:cs typeface="+mn-lt"/>
              </a:rPr>
              <a:t>Drive</a:t>
            </a:r>
            <a:r>
              <a:rPr kumimoji="0" lang="zh-TW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JhengHei"/>
                <a:ea typeface="Microsoft JhengHei"/>
                <a:cs typeface="+mn-lt"/>
              </a:rPr>
              <a:t> 次數</a:t>
            </a:r>
            <a:endParaRPr kumimoji="0" lang="zh-TW" alt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JhengHei"/>
              <a:ea typeface="Microsoft JhengHei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zh-TW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JhengHei"/>
                <a:ea typeface="Microsoft JhengHei"/>
                <a:cs typeface="+mn-lt"/>
              </a:rPr>
              <a:t>Toss 次數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altLang="zh-TW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JhengHei"/>
                <a:ea typeface="等线"/>
                <a:cs typeface="+mn-lt"/>
              </a:rPr>
              <a:t>Drop</a:t>
            </a:r>
            <a:r>
              <a:rPr kumimoji="0" lang="zh-TW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JhengHei"/>
                <a:ea typeface="Microsoft JhengHei"/>
                <a:cs typeface="+mn-lt"/>
              </a:rPr>
              <a:t> 次數</a:t>
            </a:r>
            <a:endParaRPr kumimoji="0" lang="zh-TW" alt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JhengHei"/>
              <a:ea typeface="Microsoft JhengHei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zh-TW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JhengHei"/>
                <a:ea typeface="Microsoft JhengHei"/>
                <a:cs typeface="+mn-lt"/>
              </a:rPr>
              <a:t>對應時間</a:t>
            </a:r>
            <a:endParaRPr kumimoji="0" lang="zh-TW" alt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JhengHei"/>
              <a:ea typeface="Microsoft JhengHei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zh-TW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JhengHei"/>
                <a:ea typeface="Microsoft JhengHei"/>
                <a:cs typeface="+mn-lt"/>
              </a:rPr>
              <a:t>清單 </a:t>
            </a:r>
            <a:r>
              <a:rPr kumimoji="0" lang="en-US" altLang="zh-TW" sz="16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JhengHei"/>
                <a:ea typeface="等线"/>
                <a:cs typeface="+mn-lt"/>
              </a:rPr>
              <a:t>ListView</a:t>
            </a:r>
            <a:endParaRPr kumimoji="0" lang="en-US" altLang="zh-TW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JhengHei"/>
              <a:ea typeface="等线"/>
              <a:cs typeface="+mn-lt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zh-TW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JhengHei"/>
                <a:ea typeface="Microsoft JhengHei"/>
                <a:cs typeface="+mn-lt"/>
              </a:rPr>
              <a:t>即時折線圖</a:t>
            </a:r>
            <a:endParaRPr kumimoji="0" lang="en-US" altLang="zh-TW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JhengHei"/>
              <a:ea typeface="Microsoft JhengHei"/>
              <a:cs typeface="+mn-lt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zh-TW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JhengHei"/>
                <a:ea typeface="Microsoft JhengHei"/>
                <a:cs typeface="+mn-lt"/>
              </a:rPr>
              <a:t>低延遲模式顯示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JhengHei"/>
              <a:ea typeface="Microsoft JhengHei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76739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1A3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D1CE9EE-D4EB-C329-48E6-CB38588F7F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F34961AE-4C59-F174-AD8E-7E7919BB0BFB}"/>
              </a:ext>
            </a:extLst>
          </p:cNvPr>
          <p:cNvSpPr/>
          <p:nvPr/>
        </p:nvSpPr>
        <p:spPr>
          <a:xfrm>
            <a:off x="531141" y="483099"/>
            <a:ext cx="167640" cy="5923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8DEEC13-5C30-4B29-5CE5-1446A4CD84EB}"/>
              </a:ext>
            </a:extLst>
          </p:cNvPr>
          <p:cNvSpPr/>
          <p:nvPr/>
        </p:nvSpPr>
        <p:spPr>
          <a:xfrm>
            <a:off x="534149" y="1427229"/>
            <a:ext cx="11110407" cy="4461776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08CC2B81-CDF6-6430-1A01-A911911B9361}"/>
              </a:ext>
            </a:extLst>
          </p:cNvPr>
          <p:cNvSpPr/>
          <p:nvPr/>
        </p:nvSpPr>
        <p:spPr>
          <a:xfrm>
            <a:off x="698781" y="484918"/>
            <a:ext cx="3175688" cy="461665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資料收集與標記</a:t>
            </a:r>
          </a:p>
        </p:txBody>
      </p:sp>
      <p:sp>
        <p:nvSpPr>
          <p:cNvPr id="5" name="文本框 14">
            <a:extLst>
              <a:ext uri="{FF2B5EF4-FFF2-40B4-BE49-F238E27FC236}">
                <a16:creationId xmlns:a16="http://schemas.microsoft.com/office/drawing/2014/main" id="{EDE05604-ED66-E385-83FE-9735E1173146}"/>
              </a:ext>
            </a:extLst>
          </p:cNvPr>
          <p:cNvSpPr txBox="1"/>
          <p:nvPr/>
        </p:nvSpPr>
        <p:spPr>
          <a:xfrm>
            <a:off x="698781" y="876307"/>
            <a:ext cx="3175688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zh-CN"/>
            </a:defPPr>
            <a:lvl1pPr algn="ctr">
              <a:defRPr sz="6000" b="1">
                <a:blipFill dpi="0" rotWithShape="1">
                  <a:blip r:embed="rId3"/>
                  <a:srcRect/>
                  <a:stretch>
                    <a:fillRect/>
                  </a:stretch>
                </a:blipFill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/>
                <a:ea typeface="华文细黑"/>
                <a:cs typeface="Arial"/>
              </a:rPr>
              <a:t>Data Collection and Label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2D200DA0-A085-D926-6009-EC43FCA33845}"/>
              </a:ext>
            </a:extLst>
          </p:cNvPr>
          <p:cNvSpPr txBox="1"/>
          <p:nvPr/>
        </p:nvSpPr>
        <p:spPr>
          <a:xfrm>
            <a:off x="9864248" y="6492657"/>
            <a:ext cx="232775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Microsoft JhengHei"/>
                <a:ea typeface="等线"/>
                <a:cs typeface="+mn-lt"/>
              </a:rPr>
              <a:t>P7614</a:t>
            </a:r>
            <a:r>
              <a:rPr kumimoji="0" lang="en-US" altLang="zh-TW" sz="1800" b="0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Microsoft JhengHei"/>
                <a:ea typeface="Microsoft JhengHei"/>
                <a:cs typeface="+mn-lt"/>
              </a:rPr>
              <a:t>1</a:t>
            </a:r>
            <a:r>
              <a:rPr kumimoji="0" lang="en-US" altLang="zh-TW" sz="1800" b="0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Microsoft JhengHei"/>
                <a:ea typeface="等线"/>
                <a:cs typeface="+mn-lt"/>
              </a:rPr>
              <a:t>6</a:t>
            </a:r>
            <a:r>
              <a:rPr kumimoji="0" lang="en-US" altLang="zh-TW" sz="1800" b="0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Microsoft JhengHei"/>
                <a:ea typeface="Microsoft JhengHei"/>
                <a:cs typeface="+mn-lt"/>
              </a:rPr>
              <a:t>1</a:t>
            </a:r>
            <a:r>
              <a:rPr kumimoji="0" lang="en-US" altLang="zh-TW" sz="1800" b="0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Microsoft JhengHei"/>
                <a:ea typeface="等线"/>
                <a:cs typeface="+mn-lt"/>
              </a:rPr>
              <a:t>5</a:t>
            </a:r>
            <a:r>
              <a: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Microsoft JhengHei"/>
                <a:ea typeface="Microsoft JhengHei"/>
                <a:cs typeface="+mn-lt"/>
              </a:rPr>
              <a:t>   巫誌騰</a:t>
            </a: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JhengHei"/>
              <a:ea typeface="Microsoft JhengHei"/>
              <a:cs typeface="+mn-cs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B42689E9-4DC9-5D81-43AA-52BEEEAC3E58}"/>
              </a:ext>
            </a:extLst>
          </p:cNvPr>
          <p:cNvSpPr txBox="1"/>
          <p:nvPr/>
        </p:nvSpPr>
        <p:spPr>
          <a:xfrm>
            <a:off x="954299" y="2154760"/>
            <a:ext cx="9164170" cy="25417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/>
                <a:ea typeface="新細明體"/>
                <a:cs typeface="+mn-cs"/>
              </a:rPr>
              <a:t>Data Collection：收集smash、drive、toss、drop四種球路，預計以雙人對打的方式讓球在合理的高度，由另一方藉由裝感測器之球拍揮動打擊。一方面也會經由錄影的方式，讓後續的AI model能夠藉由多模態訓練(時間序列與影像)達到更精準的預測。</a:t>
            </a: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新細明體" panose="02020500000000000000" pitchFamily="18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/>
              <a:ea typeface="新細明體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/>
                <a:ea typeface="新細明體"/>
                <a:cs typeface="+mn-cs"/>
              </a:rPr>
              <a:t>Label：依照data的特徵標記出smash、drive、toss、drop四種球路與other，將label完的data轉成.csv檔讓後續的AI model能夠直接取用。</a:t>
            </a:r>
          </a:p>
        </p:txBody>
      </p:sp>
    </p:spTree>
    <p:extLst>
      <p:ext uri="{BB962C8B-B14F-4D97-AF65-F5344CB8AC3E}">
        <p14:creationId xmlns:p14="http://schemas.microsoft.com/office/powerpoint/2010/main" val="569356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1A3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70775D0-6CA7-8AF8-9DA1-B168AD24CE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BC3C7748-8D0A-7CB6-F6DE-4D3BB3B3244E}"/>
              </a:ext>
            </a:extLst>
          </p:cNvPr>
          <p:cNvSpPr/>
          <p:nvPr/>
        </p:nvSpPr>
        <p:spPr>
          <a:xfrm>
            <a:off x="531141" y="483099"/>
            <a:ext cx="167640" cy="5923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9903A9D-9C21-01A5-4029-551D42B77426}"/>
              </a:ext>
            </a:extLst>
          </p:cNvPr>
          <p:cNvSpPr/>
          <p:nvPr/>
        </p:nvSpPr>
        <p:spPr>
          <a:xfrm>
            <a:off x="615813" y="1177479"/>
            <a:ext cx="11250601" cy="5204277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E706D375-3124-3E00-9687-BED1FFCAF571}"/>
              </a:ext>
            </a:extLst>
          </p:cNvPr>
          <p:cNvSpPr/>
          <p:nvPr/>
        </p:nvSpPr>
        <p:spPr>
          <a:xfrm>
            <a:off x="698781" y="484918"/>
            <a:ext cx="317568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資料庫與</a:t>
            </a:r>
            <a:r>
              <a:rPr kumimoji="0" lang="en-US" altLang="zh-TW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AI</a:t>
            </a:r>
            <a:r>
              <a: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訓練流程</a:t>
            </a: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文本框 14">
            <a:extLst>
              <a:ext uri="{FF2B5EF4-FFF2-40B4-BE49-F238E27FC236}">
                <a16:creationId xmlns:a16="http://schemas.microsoft.com/office/drawing/2014/main" id="{8DE629B7-E556-FF08-9FBC-B4C8959F6EC1}"/>
              </a:ext>
            </a:extLst>
          </p:cNvPr>
          <p:cNvSpPr txBox="1"/>
          <p:nvPr/>
        </p:nvSpPr>
        <p:spPr>
          <a:xfrm>
            <a:off x="698781" y="876307"/>
            <a:ext cx="31756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6000" b="1">
                <a:blipFill dpi="0" rotWithShape="1">
                  <a:blip r:embed="rId3"/>
                  <a:srcRect/>
                  <a:stretch>
                    <a:fillRect/>
                  </a:stretch>
                </a:blipFill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Database and AI Training Pipeline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BAF3C1-4C3D-796D-5961-517E17B4566C}"/>
              </a:ext>
            </a:extLst>
          </p:cNvPr>
          <p:cNvSpPr txBox="1"/>
          <p:nvPr/>
        </p:nvSpPr>
        <p:spPr>
          <a:xfrm>
            <a:off x="526448" y="1175300"/>
            <a:ext cx="11242897" cy="522546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JhengHei"/>
                <a:ea typeface="等线"/>
                <a:cs typeface="+mn-lt"/>
              </a:rPr>
              <a:t>核心目標：建立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JhengHei"/>
                <a:ea typeface="等线"/>
                <a:cs typeface="+mn-lt"/>
              </a:rPr>
              <a:t> CNN </a:t>
            </a:r>
            <a:r>
              <a:rPr kumimoji="0" lang="en-US" sz="1600" b="1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JhengHei"/>
                <a:ea typeface="等线"/>
                <a:cs typeface="+mn-lt"/>
              </a:rPr>
              <a:t>模型，即時分類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JhengHei"/>
                <a:ea typeface="等线"/>
                <a:cs typeface="+mn-lt"/>
              </a:rPr>
              <a:t> Smash, Drive, Toss, Drop, Other </a:t>
            </a:r>
            <a:r>
              <a:rPr kumimoji="0" lang="en-US" sz="1600" b="1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JhengHei"/>
                <a:ea typeface="等线"/>
                <a:cs typeface="+mn-lt"/>
              </a:rPr>
              <a:t>五種擊球姿態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JhengHei"/>
                <a:ea typeface="等线"/>
                <a:cs typeface="+mn-lt"/>
              </a:rPr>
              <a:t>。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JhengHei"/>
              <a:ea typeface="Microsoft JhengHei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JhengHei"/>
                <a:ea typeface="等线"/>
                <a:cs typeface="+mn-lt"/>
              </a:rPr>
              <a:t>I. </a:t>
            </a:r>
            <a:r>
              <a:rPr kumimoji="0" lang="en-US" sz="1600" b="1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JhengHei"/>
                <a:ea typeface="等线"/>
                <a:cs typeface="+mn-lt"/>
              </a:rPr>
              <a:t>數據標準化與輸入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JhengHei"/>
                <a:ea typeface="等线"/>
                <a:cs typeface="+mn-lt"/>
              </a:rPr>
              <a:t> (Input Standardization)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JhengHei"/>
              <a:ea typeface="Microsoft JhengHei"/>
              <a:cs typeface="+mn-cs"/>
            </a:endParaRPr>
          </a:p>
          <a:p>
            <a:pPr marL="400050" marR="0" lvl="0" indent="-2286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JhengHei"/>
                <a:ea typeface="等线"/>
                <a:cs typeface="+mn-lt"/>
              </a:rPr>
              <a:t>1. </a:t>
            </a: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JhengHei"/>
                <a:ea typeface="等线"/>
                <a:cs typeface="+mn-lt"/>
              </a:rPr>
              <a:t>數據來源：使用已標記的六軸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JhengHei"/>
                <a:ea typeface="等线"/>
                <a:cs typeface="+mn-lt"/>
              </a:rPr>
              <a:t> IMU </a:t>
            </a: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JhengHei"/>
                <a:ea typeface="等线"/>
                <a:cs typeface="+mn-lt"/>
              </a:rPr>
              <a:t>資料。韌體已進行校正（如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JhengHei"/>
                <a:ea typeface="等线"/>
                <a:cs typeface="+mn-lt"/>
              </a:rPr>
              <a:t> Z </a:t>
            </a: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JhengHei"/>
                <a:ea typeface="等线"/>
                <a:cs typeface="+mn-lt"/>
              </a:rPr>
              <a:t>軸減去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JhengHei"/>
                <a:ea typeface="等线"/>
                <a:cs typeface="+mn-lt"/>
              </a:rPr>
              <a:t> 1g </a:t>
            </a: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JhengHei"/>
                <a:ea typeface="等线"/>
                <a:cs typeface="+mn-lt"/>
              </a:rPr>
              <a:t>重力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JhengHei"/>
                <a:ea typeface="等线"/>
                <a:cs typeface="+mn-lt"/>
              </a:rPr>
              <a:t>），</a:t>
            </a: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JhengHei"/>
                <a:ea typeface="等线"/>
                <a:cs typeface="+mn-lt"/>
              </a:rPr>
              <a:t>並以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JhengHei"/>
                <a:ea typeface="等线"/>
                <a:cs typeface="+mn-lt"/>
              </a:rPr>
              <a:t> 50 Hz </a:t>
            </a: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JhengHei"/>
                <a:ea typeface="等线"/>
                <a:cs typeface="+mn-lt"/>
              </a:rPr>
              <a:t>透過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JhengHei"/>
                <a:ea typeface="等线"/>
                <a:cs typeface="+mn-lt"/>
              </a:rPr>
              <a:t> BLE </a:t>
            </a: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JhengHei"/>
                <a:ea typeface="等线"/>
                <a:cs typeface="+mn-lt"/>
              </a:rPr>
              <a:t>傳輸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JhengHei"/>
                <a:ea typeface="等线"/>
                <a:cs typeface="+mn-lt"/>
              </a:rPr>
              <a:t>。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JhengHei"/>
              <a:ea typeface="Microsoft JhengHei"/>
              <a:cs typeface="+mn-cs"/>
            </a:endParaRPr>
          </a:p>
          <a:p>
            <a:pPr marL="400050" marR="0" lvl="0" indent="-2286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JhengHei"/>
                <a:ea typeface="等线"/>
                <a:cs typeface="+mn-lt"/>
              </a:rPr>
              <a:t>2. </a:t>
            </a:r>
            <a:r>
              <a:rPr kumimoji="0" lang="en-US" sz="1600" b="1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JhengHei"/>
                <a:ea typeface="等线"/>
                <a:cs typeface="+mn-lt"/>
              </a:rPr>
              <a:t>窗口切割：將連續數據流切割為固定長度的輸入。每個分析窗口固定為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JhengHei"/>
                <a:ea typeface="等线"/>
                <a:cs typeface="+mn-lt"/>
              </a:rPr>
              <a:t> 40 </a:t>
            </a:r>
            <a:r>
              <a:rPr kumimoji="0" lang="en-US" sz="1600" b="1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JhengHei"/>
                <a:ea typeface="等线"/>
                <a:cs typeface="+mn-lt"/>
              </a:rPr>
              <a:t>筆連續資料，約對應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JhengHei"/>
                <a:ea typeface="等线"/>
                <a:cs typeface="+mn-lt"/>
              </a:rPr>
              <a:t> 0.8 </a:t>
            </a:r>
            <a:r>
              <a:rPr kumimoji="0" lang="en-US" sz="1600" b="1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JhengHei"/>
                <a:ea typeface="等线"/>
                <a:cs typeface="+mn-lt"/>
              </a:rPr>
              <a:t>秒的揮拍動作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JhengHei"/>
                <a:ea typeface="等线"/>
                <a:cs typeface="+mn-lt"/>
              </a:rPr>
              <a:t>。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JhengHei"/>
              <a:ea typeface="Microsoft JhengHei"/>
              <a:cs typeface="+mn-cs"/>
            </a:endParaRPr>
          </a:p>
          <a:p>
            <a:pPr marL="400050" marR="0" lvl="0" indent="-2286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JhengHei"/>
                <a:ea typeface="等线"/>
                <a:cs typeface="+mn-lt"/>
              </a:rPr>
              <a:t>3. </a:t>
            </a:r>
            <a:r>
              <a:rPr kumimoji="0" lang="en-US" sz="1600" b="1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JhengHei"/>
                <a:ea typeface="等线"/>
                <a:cs typeface="+mn-lt"/>
              </a:rPr>
              <a:t>資料平衡：針對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JhengHei"/>
                <a:ea typeface="等线"/>
                <a:cs typeface="+mn-lt"/>
              </a:rPr>
              <a:t> Smash, Drive, Toss, Drop, Other </a:t>
            </a:r>
            <a:r>
              <a:rPr kumimoji="0" lang="en-US" sz="1600" b="1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JhengHei"/>
                <a:ea typeface="等线"/>
                <a:cs typeface="+mn-lt"/>
              </a:rPr>
              <a:t>五個類別進行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JhengHei"/>
                <a:ea typeface="等线"/>
                <a:cs typeface="+mn-lt"/>
              </a:rPr>
              <a:t> Frame </a:t>
            </a:r>
            <a:r>
              <a:rPr kumimoji="0" lang="en-US" sz="1600" b="1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JhengHei"/>
                <a:ea typeface="等线"/>
                <a:cs typeface="+mn-lt"/>
              </a:rPr>
              <a:t>切割後，利用隨機採樣技術平衡各類別樣本數，確保訓練的公平性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JhengHei"/>
                <a:ea typeface="等线"/>
                <a:cs typeface="+mn-lt"/>
              </a:rPr>
              <a:t>。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JhengHei"/>
              <a:ea typeface="Microsoft JhengHei"/>
              <a:cs typeface="+mn-cs"/>
            </a:endParaRPr>
          </a:p>
          <a:p>
            <a:pPr marL="400050" marR="0" lvl="0" indent="-2286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JhengHei"/>
                <a:ea typeface="等线"/>
                <a:cs typeface="+mn-lt"/>
              </a:rPr>
              <a:t>4. </a:t>
            </a:r>
            <a:r>
              <a:rPr kumimoji="0" lang="en-US" sz="1600" b="1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JhengHei"/>
                <a:ea typeface="等线"/>
                <a:cs typeface="+mn-lt"/>
              </a:rPr>
              <a:t>格式化：最終輸入模型前的資料格式為四維張量：Shape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JhengHei"/>
                <a:ea typeface="等线"/>
                <a:cs typeface="+mn-lt"/>
              </a:rPr>
              <a:t>: (N, 40, 6, 1)。</a:t>
            </a:r>
            <a:endParaRPr kumimoji="0" lang="en-US" sz="16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JhengHei"/>
              <a:ea typeface="等线"/>
              <a:cs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JhengHei"/>
                <a:ea typeface="等线"/>
                <a:cs typeface="+mn-lt"/>
              </a:rPr>
              <a:t>II. </a:t>
            </a:r>
            <a:r>
              <a:rPr kumimoji="0" lang="en-US" sz="1600" b="1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JhengHei"/>
                <a:ea typeface="等线"/>
                <a:cs typeface="+mn-lt"/>
              </a:rPr>
              <a:t>模型訓練與即時部署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JhengHei"/>
                <a:ea typeface="等线"/>
                <a:cs typeface="+mn-lt"/>
              </a:rPr>
              <a:t> (CNN &amp; </a:t>
            </a:r>
            <a:r>
              <a:rPr kumimoji="0" lang="en-US" sz="1600" b="1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JhengHei"/>
                <a:ea typeface="等线"/>
                <a:cs typeface="+mn-lt"/>
              </a:rPr>
              <a:t>TFLite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JhengHei"/>
                <a:ea typeface="等线"/>
                <a:cs typeface="+mn-lt"/>
              </a:rPr>
              <a:t>)</a:t>
            </a: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JhengHei"/>
              <a:ea typeface="Microsoft JhengHei"/>
              <a:cs typeface="+mn-cs"/>
            </a:endParaRPr>
          </a:p>
          <a:p>
            <a:pPr marL="400050" marR="0" lvl="0" indent="-2286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JhengHei"/>
                <a:ea typeface="等线"/>
                <a:cs typeface="+mn-lt"/>
              </a:rPr>
              <a:t>1.</a:t>
            </a:r>
            <a:r>
              <a:rPr kumimoji="0" lang="en-US" altLang="zh-TW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JhengHei"/>
                <a:ea typeface="等线"/>
                <a:cs typeface="+mn-lt"/>
              </a:rPr>
              <a:t> </a:t>
            </a:r>
            <a:r>
              <a:rPr kumimoji="0" lang="zh-TW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JhengHei"/>
                <a:ea typeface="等线"/>
                <a:cs typeface="+mn-lt"/>
              </a:rPr>
              <a:t>模型架構：採用</a:t>
            </a:r>
            <a:r>
              <a:rPr kumimoji="0" lang="en-US" altLang="zh-TW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JhengHei"/>
                <a:ea typeface="等线"/>
                <a:cs typeface="+mn-lt"/>
              </a:rPr>
              <a:t> </a:t>
            </a:r>
            <a:r>
              <a:rPr kumimoji="0" lang="zh-TW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JhengHei"/>
                <a:ea typeface="等线"/>
                <a:cs typeface="+mn-lt"/>
              </a:rPr>
              <a:t>卷積神經網路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JhengHei"/>
                <a:ea typeface="等线"/>
                <a:cs typeface="+mn-lt"/>
              </a:rPr>
              <a:t> (CNN)</a:t>
            </a:r>
            <a:r>
              <a:rPr kumimoji="0" lang="en-US" altLang="zh-TW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JhengHei"/>
                <a:ea typeface="等线"/>
                <a:cs typeface="+mn-lt"/>
              </a:rPr>
              <a:t> </a:t>
            </a:r>
            <a:r>
              <a:rPr kumimoji="0" lang="zh-TW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JhengHei"/>
                <a:ea typeface="等线"/>
                <a:cs typeface="+mn-lt"/>
              </a:rPr>
              <a:t>進行訓練，用於自動擷取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JhengHei"/>
                <a:ea typeface="等线"/>
                <a:cs typeface="+mn-lt"/>
              </a:rPr>
              <a:t> IMU</a:t>
            </a:r>
            <a:r>
              <a:rPr kumimoji="0" lang="en-US" altLang="zh-TW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JhengHei"/>
                <a:ea typeface="等线"/>
                <a:cs typeface="+mn-lt"/>
              </a:rPr>
              <a:t> </a:t>
            </a:r>
            <a:r>
              <a:rPr kumimoji="0" lang="zh-TW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JhengHei"/>
                <a:ea typeface="等线"/>
                <a:cs typeface="+mn-lt"/>
              </a:rPr>
              <a:t>數據的時序局部特徵。模型運用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JhengHei"/>
                <a:ea typeface="等线"/>
                <a:cs typeface="+mn-lt"/>
              </a:rPr>
              <a:t> L2</a:t>
            </a:r>
            <a:r>
              <a:rPr kumimoji="0" lang="en-US" altLang="zh-TW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JhengHei"/>
                <a:ea typeface="等线"/>
                <a:cs typeface="+mn-lt"/>
              </a:rPr>
              <a:t> </a:t>
            </a:r>
            <a:r>
              <a:rPr kumimoji="0" lang="zh-TW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JhengHei"/>
                <a:ea typeface="等线"/>
                <a:cs typeface="+mn-lt"/>
              </a:rPr>
              <a:t>正則化與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JhengHei"/>
                <a:ea typeface="等线"/>
                <a:cs typeface="+mn-lt"/>
              </a:rPr>
              <a:t> Dropout</a:t>
            </a:r>
            <a:r>
              <a:rPr kumimoji="0" lang="en-US" altLang="zh-TW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JhengHei"/>
                <a:ea typeface="等线"/>
                <a:cs typeface="+mn-lt"/>
              </a:rPr>
              <a:t> </a:t>
            </a:r>
            <a:r>
              <a:rPr kumimoji="0" lang="zh-TW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JhengHei"/>
                <a:ea typeface="等线"/>
                <a:cs typeface="+mn-lt"/>
              </a:rPr>
              <a:t>機制防止過度擬合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JhengHei"/>
                <a:ea typeface="等线"/>
                <a:cs typeface="+mn-lt"/>
              </a:rPr>
              <a:t>。</a:t>
            </a:r>
            <a:endParaRPr kumimoji="0" lang="en-US" sz="16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JhengHei"/>
              <a:ea typeface="等线"/>
              <a:cs typeface="+mn-lt"/>
            </a:endParaRPr>
          </a:p>
          <a:p>
            <a:pPr marL="400050" marR="0" lvl="0" indent="-2286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JhengHei"/>
                <a:ea typeface="等线"/>
                <a:cs typeface="+mn-lt"/>
              </a:rPr>
              <a:t>2.</a:t>
            </a:r>
            <a:r>
              <a:rPr kumimoji="0" lang="en-US" altLang="zh-TW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JhengHei"/>
                <a:ea typeface="等线"/>
                <a:cs typeface="+mn-lt"/>
              </a:rPr>
              <a:t> </a:t>
            </a:r>
            <a:r>
              <a:rPr kumimoji="0" lang="zh-TW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JhengHei"/>
                <a:ea typeface="等线"/>
                <a:cs typeface="+mn-lt"/>
              </a:rPr>
              <a:t>訓練優化：模型使用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JhengHei"/>
                <a:ea typeface="等线"/>
                <a:cs typeface="+mn-lt"/>
              </a:rPr>
              <a:t> Adam</a:t>
            </a:r>
            <a:r>
              <a:rPr kumimoji="0" lang="en-US" altLang="zh-TW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JhengHei"/>
                <a:ea typeface="等线"/>
                <a:cs typeface="+mn-lt"/>
              </a:rPr>
              <a:t> </a:t>
            </a:r>
            <a:r>
              <a:rPr kumimoji="0" lang="zh-TW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JhengHei"/>
                <a:ea typeface="等线"/>
                <a:cs typeface="+mn-lt"/>
              </a:rPr>
              <a:t>優化器與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JhengHei"/>
                <a:ea typeface="等线"/>
                <a:cs typeface="+mn-lt"/>
              </a:rPr>
              <a:t> Categorical Cross-Entropy</a:t>
            </a:r>
            <a:r>
              <a:rPr kumimoji="0" lang="en-US" altLang="zh-TW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JhengHei"/>
                <a:ea typeface="等线"/>
                <a:cs typeface="+mn-lt"/>
              </a:rPr>
              <a:t> </a:t>
            </a:r>
            <a:r>
              <a:rPr kumimoji="0" lang="zh-TW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JhengHei"/>
                <a:ea typeface="等线"/>
                <a:cs typeface="+mn-lt"/>
              </a:rPr>
              <a:t>損失函式，通過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JhengHei"/>
                <a:ea typeface="等线"/>
                <a:cs typeface="+mn-lt"/>
              </a:rPr>
              <a:t> 50 epochs</a:t>
            </a:r>
            <a:r>
              <a:rPr kumimoji="0" lang="en-US" altLang="zh-TW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JhengHei"/>
                <a:ea typeface="等线"/>
                <a:cs typeface="+mn-lt"/>
              </a:rPr>
              <a:t> </a:t>
            </a:r>
            <a:r>
              <a:rPr kumimoji="0" lang="zh-TW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JhengHei"/>
                <a:ea typeface="等线"/>
                <a:cs typeface="+mn-lt"/>
              </a:rPr>
              <a:t>訓練並優化參數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JhengHei"/>
                <a:ea typeface="等线"/>
                <a:cs typeface="+mn-lt"/>
              </a:rPr>
              <a:t>。</a:t>
            </a:r>
            <a:endParaRPr kumimoji="0" lang="en-US" sz="16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JhengHei"/>
              <a:ea typeface="等线"/>
              <a:cs typeface="+mn-lt"/>
            </a:endParaRPr>
          </a:p>
          <a:p>
            <a:pPr marL="400050" marR="0" lvl="0" indent="-2286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JhengHei"/>
                <a:ea typeface="等线"/>
                <a:cs typeface="+mn-lt"/>
              </a:rPr>
              <a:t>3.</a:t>
            </a:r>
            <a:r>
              <a:rPr kumimoji="0" lang="en-US" altLang="zh-TW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JhengHei"/>
                <a:ea typeface="等线"/>
                <a:cs typeface="+mn-lt"/>
              </a:rPr>
              <a:t> </a:t>
            </a:r>
            <a:r>
              <a:rPr kumimoji="0" lang="zh-TW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JhengHei"/>
                <a:ea typeface="等线"/>
                <a:cs typeface="+mn-lt"/>
              </a:rPr>
              <a:t>模型部署：訓練完成的模型將轉換為輕量化的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JhengHei"/>
                <a:ea typeface="等线"/>
                <a:cs typeface="+mn-lt"/>
              </a:rPr>
              <a:t> TensorFlow Lite (</a:t>
            </a:r>
            <a:r>
              <a:rPr kumimoji="0" lang="en-US" sz="1600" b="1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JhengHei"/>
                <a:ea typeface="等线"/>
                <a:cs typeface="+mn-lt"/>
              </a:rPr>
              <a:t>TFLite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JhengHei"/>
                <a:ea typeface="等线"/>
                <a:cs typeface="+mn-lt"/>
              </a:rPr>
              <a:t>)</a:t>
            </a:r>
            <a:r>
              <a:rPr kumimoji="0" lang="en-US" altLang="zh-TW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JhengHei"/>
                <a:ea typeface="等线"/>
                <a:cs typeface="+mn-lt"/>
              </a:rPr>
              <a:t> </a:t>
            </a:r>
            <a:r>
              <a:rPr kumimoji="0" lang="zh-TW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JhengHei"/>
                <a:ea typeface="等线"/>
                <a:cs typeface="+mn-lt"/>
              </a:rPr>
              <a:t>格式，內嵌於手機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JhengHei"/>
                <a:ea typeface="等线"/>
                <a:cs typeface="+mn-lt"/>
              </a:rPr>
              <a:t> </a:t>
            </a:r>
            <a:r>
              <a:rPr kumimoji="0" lang="en-US" sz="1600" b="1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JhengHei"/>
                <a:ea typeface="等线"/>
                <a:cs typeface="+mn-lt"/>
              </a:rPr>
              <a:t>App。App</a:t>
            </a:r>
            <a:r>
              <a:rPr kumimoji="0" lang="en-US" altLang="zh-TW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JhengHei"/>
                <a:ea typeface="等线"/>
                <a:cs typeface="+mn-lt"/>
              </a:rPr>
              <a:t> </a:t>
            </a:r>
            <a:r>
              <a:rPr kumimoji="0" lang="zh-TW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JhengHei"/>
                <a:ea typeface="等线"/>
                <a:cs typeface="+mn-lt"/>
              </a:rPr>
              <a:t>將持續接收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JhengHei"/>
                <a:ea typeface="等线"/>
                <a:cs typeface="+mn-lt"/>
              </a:rPr>
              <a:t> 40</a:t>
            </a:r>
            <a:r>
              <a:rPr kumimoji="0" lang="en-US" altLang="zh-TW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JhengHei"/>
                <a:ea typeface="等线"/>
                <a:cs typeface="+mn-lt"/>
              </a:rPr>
              <a:t> </a:t>
            </a:r>
            <a:r>
              <a:rPr kumimoji="0" lang="zh-TW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JhengHei"/>
                <a:ea typeface="等线"/>
                <a:cs typeface="+mn-lt"/>
              </a:rPr>
              <a:t>筆資料批次並進行即時推論，輸出五種姿態的識別結果。</a:t>
            </a:r>
            <a:endParaRPr kumimoji="0" lang="en-US" sz="16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JhengHei"/>
              <a:ea typeface="等线"/>
              <a:cs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JhengHei"/>
              <a:ea typeface="新細明體"/>
              <a:cs typeface="+mn-cs"/>
            </a:endParaRPr>
          </a:p>
        </p:txBody>
      </p:sp>
      <p:sp>
        <p:nvSpPr>
          <p:cNvPr id="12" name="文字方塊 3">
            <a:extLst>
              <a:ext uri="{FF2B5EF4-FFF2-40B4-BE49-F238E27FC236}">
                <a16:creationId xmlns:a16="http://schemas.microsoft.com/office/drawing/2014/main" id="{520EE135-FF40-1652-FB7D-6526BF649032}"/>
              </a:ext>
            </a:extLst>
          </p:cNvPr>
          <p:cNvSpPr txBox="1"/>
          <p:nvPr/>
        </p:nvSpPr>
        <p:spPr>
          <a:xfrm>
            <a:off x="9864248" y="6492657"/>
            <a:ext cx="2327752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Microsoft JhengHei"/>
                <a:ea typeface="等线"/>
                <a:cs typeface="+mn-lt"/>
              </a:rPr>
              <a:t>P7614</a:t>
            </a:r>
            <a:r>
              <a:rPr kumimoji="0" lang="en-US" altLang="zh-TW" sz="1800" b="0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Microsoft JhengHei"/>
                <a:ea typeface="Microsoft JhengHei"/>
                <a:cs typeface="+mn-lt"/>
              </a:rPr>
              <a:t>1</a:t>
            </a:r>
            <a:r>
              <a:rPr kumimoji="0" lang="en-US" altLang="zh-TW" sz="1800" b="0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Microsoft JhengHei"/>
                <a:ea typeface="等线"/>
                <a:cs typeface="+mn-lt"/>
              </a:rPr>
              <a:t>5</a:t>
            </a:r>
            <a:r>
              <a:rPr kumimoji="0" lang="en-US" altLang="zh-TW" sz="1800" b="0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Microsoft JhengHei"/>
                <a:ea typeface="Microsoft JhengHei"/>
                <a:cs typeface="+mn-lt"/>
              </a:rPr>
              <a:t>18   </a:t>
            </a:r>
            <a:r>
              <a: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Microsoft JhengHei"/>
                <a:ea typeface="Microsoft JhengHei"/>
                <a:cs typeface="+mn-lt"/>
              </a:rPr>
              <a:t>江詠翔</a:t>
            </a: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JhengHei"/>
              <a:ea typeface="Microsoft JhengHei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47582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1A3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C1700A8-6CAF-388B-1B39-A9BD27786E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7DD355CB-D500-206D-4006-18B9618485D5}"/>
              </a:ext>
            </a:extLst>
          </p:cNvPr>
          <p:cNvSpPr/>
          <p:nvPr/>
        </p:nvSpPr>
        <p:spPr>
          <a:xfrm>
            <a:off x="531141" y="483099"/>
            <a:ext cx="167640" cy="5923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AB093DB-D36C-9852-2845-29B9162796E0}"/>
              </a:ext>
            </a:extLst>
          </p:cNvPr>
          <p:cNvSpPr/>
          <p:nvPr/>
        </p:nvSpPr>
        <p:spPr>
          <a:xfrm>
            <a:off x="698781" y="484918"/>
            <a:ext cx="3175688" cy="461665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殺球球速偵測</a:t>
            </a:r>
          </a:p>
        </p:txBody>
      </p:sp>
      <p:sp>
        <p:nvSpPr>
          <p:cNvPr id="5" name="文本框 14">
            <a:extLst>
              <a:ext uri="{FF2B5EF4-FFF2-40B4-BE49-F238E27FC236}">
                <a16:creationId xmlns:a16="http://schemas.microsoft.com/office/drawing/2014/main" id="{BB37E488-9F89-BD1D-29D7-5C8E3230B7E7}"/>
              </a:ext>
            </a:extLst>
          </p:cNvPr>
          <p:cNvSpPr txBox="1"/>
          <p:nvPr/>
        </p:nvSpPr>
        <p:spPr>
          <a:xfrm>
            <a:off x="698781" y="876307"/>
            <a:ext cx="3175688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zh-CN"/>
            </a:defPPr>
            <a:lvl1pPr algn="ctr">
              <a:defRPr sz="6000" b="1">
                <a:blipFill dpi="0" rotWithShape="1">
                  <a:blip r:embed="rId3"/>
                  <a:srcRect/>
                  <a:stretch>
                    <a:fillRect/>
                  </a:stretch>
                </a:blipFill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/>
                <a:ea typeface="华文细黑"/>
                <a:cs typeface="Arial"/>
              </a:rPr>
              <a:t>Smash Speed Estimate</a:t>
            </a: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华文细黑" panose="02010600040101010101" pitchFamily="2" charset="-122"/>
              <a:ea typeface="华文细黑" panose="02010600040101010101" pitchFamily="2" charset="-122"/>
              <a:cs typeface="Arial" panose="020B0604020202020204" pitchFamily="34" charset="0"/>
            </a:endParaRPr>
          </a:p>
        </p:txBody>
      </p:sp>
      <p:pic>
        <p:nvPicPr>
          <p:cNvPr id="8" name="圖片 7" descr="一張含有 文字, 螢幕擷取畫面, 字型, 圖表 的圖片&#10;&#10;AI 產生的內容可能不正確。">
            <a:extLst>
              <a:ext uri="{FF2B5EF4-FFF2-40B4-BE49-F238E27FC236}">
                <a16:creationId xmlns:a16="http://schemas.microsoft.com/office/drawing/2014/main" id="{F8E7319F-EA6E-B00A-F6D1-4B69A85921A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648" t="9566" r="1833" b="4043"/>
          <a:stretch>
            <a:fillRect/>
          </a:stretch>
        </p:blipFill>
        <p:spPr>
          <a:xfrm>
            <a:off x="983261" y="1277398"/>
            <a:ext cx="10233389" cy="5195457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B2D4DD7D-32F1-1CA3-D503-DCF7AC32AD8E}"/>
              </a:ext>
            </a:extLst>
          </p:cNvPr>
          <p:cNvSpPr txBox="1"/>
          <p:nvPr/>
        </p:nvSpPr>
        <p:spPr>
          <a:xfrm>
            <a:off x="9866858" y="6490728"/>
            <a:ext cx="232775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Microsoft JhengHei"/>
                <a:ea typeface="等线"/>
                <a:cs typeface="+mn-lt"/>
              </a:rPr>
              <a:t>P7614705</a:t>
            </a:r>
            <a:r>
              <a:rPr kumimoji="0" lang="en-US" altLang="zh-TW" sz="1800" b="0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Microsoft JhengHei"/>
                <a:ea typeface="Microsoft JhengHei"/>
                <a:cs typeface="+mn-lt"/>
              </a:rPr>
              <a:t>1</a:t>
            </a:r>
            <a:r>
              <a: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Microsoft JhengHei"/>
                <a:ea typeface="Microsoft JhengHei"/>
                <a:cs typeface="+mn-lt"/>
              </a:rPr>
              <a:t>  費哈蘇</a:t>
            </a: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JhengHei"/>
              <a:ea typeface="Microsoft JhengHei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10937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1A3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E722610-4AAC-B538-669B-B8BFAA2614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EDC7B51E-1727-84D9-B749-E1A967A15354}"/>
              </a:ext>
            </a:extLst>
          </p:cNvPr>
          <p:cNvSpPr/>
          <p:nvPr/>
        </p:nvSpPr>
        <p:spPr>
          <a:xfrm>
            <a:off x="531141" y="483099"/>
            <a:ext cx="167640" cy="5923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D58BFB1-5BF8-EA22-242D-2290AC8B0EF5}"/>
              </a:ext>
            </a:extLst>
          </p:cNvPr>
          <p:cNvSpPr/>
          <p:nvPr/>
        </p:nvSpPr>
        <p:spPr>
          <a:xfrm>
            <a:off x="698781" y="483099"/>
            <a:ext cx="317568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姿態校正與資料品質</a:t>
            </a: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文本框 16">
            <a:extLst>
              <a:ext uri="{FF2B5EF4-FFF2-40B4-BE49-F238E27FC236}">
                <a16:creationId xmlns:a16="http://schemas.microsoft.com/office/drawing/2014/main" id="{0C0AA0B7-F8D3-3B1C-5B33-88893BA560DE}"/>
              </a:ext>
            </a:extLst>
          </p:cNvPr>
          <p:cNvSpPr txBox="1"/>
          <p:nvPr/>
        </p:nvSpPr>
        <p:spPr>
          <a:xfrm>
            <a:off x="698782" y="874488"/>
            <a:ext cx="317568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6000" b="1">
                <a:blipFill dpi="0" rotWithShape="1">
                  <a:blip r:embed="rId3"/>
                  <a:srcRect/>
                  <a:stretch>
                    <a:fillRect/>
                  </a:stretch>
                </a:blipFill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3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Posture Calibration and Data Quality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EBB63DFA-60D7-3EE4-55F8-82A629087DD8}"/>
              </a:ext>
            </a:extLst>
          </p:cNvPr>
          <p:cNvSpPr txBox="1"/>
          <p:nvPr/>
        </p:nvSpPr>
        <p:spPr>
          <a:xfrm>
            <a:off x="803753" y="1367423"/>
            <a:ext cx="10582404" cy="507831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JhengHei"/>
                <a:ea typeface="Microsoft JhengHei"/>
                <a:cs typeface="Times New Roman"/>
              </a:rPr>
              <a:t>1. </a:t>
            </a:r>
            <a:r>
              <a:rPr kumimoji="0" lang="zh-TW" altLang="en-US" sz="2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JhengHei"/>
                <a:ea typeface="Microsoft JhengHei"/>
                <a:cs typeface="Times New Roman"/>
              </a:rPr>
              <a:t>姿態校正 </a:t>
            </a:r>
            <a:r>
              <a:rPr kumimoji="0" lang="en-US" altLang="zh-TW" sz="2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JhengHei"/>
                <a:ea typeface="Microsoft JhengHei"/>
                <a:cs typeface="Times New Roman"/>
              </a:rPr>
              <a:t>(Posture Calibration)</a:t>
            </a:r>
            <a:endParaRPr kumimoji="0" lang="zh-TW" altLang="en-US" sz="2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JhengHei"/>
              <a:ea typeface="Microsoft JhengHei"/>
              <a:cs typeface="+mn-cs"/>
            </a:endParaRPr>
          </a:p>
          <a:p>
            <a:pPr marL="5143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JhengHei"/>
                <a:ea typeface="Microsoft JhengHei"/>
                <a:cs typeface="Times New Roman"/>
              </a:rPr>
              <a:t>姿態校正為</a:t>
            </a:r>
            <a:r>
              <a:rPr kumimoji="0" lang="zh-TW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JhengHei"/>
                <a:ea typeface="Microsoft JhengHei"/>
                <a:cs typeface="Times New Roman"/>
              </a:rPr>
              <a:t>提升 </a:t>
            </a:r>
            <a:r>
              <a:rPr kumimoji="0" lang="en-US" altLang="zh-TW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JhengHei"/>
                <a:ea typeface="Microsoft JhengHei"/>
                <a:cs typeface="Times New Roman"/>
              </a:rPr>
              <a:t>AI </a:t>
            </a:r>
            <a:r>
              <a:rPr kumimoji="0" lang="zh-TW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JhengHei"/>
                <a:ea typeface="Microsoft JhengHei"/>
                <a:cs typeface="Times New Roman"/>
              </a:rPr>
              <a:t>模型識別準確度</a:t>
            </a:r>
            <a:r>
              <a: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JhengHei"/>
                <a:ea typeface="Microsoft JhengHei"/>
                <a:cs typeface="Times New Roman"/>
              </a:rPr>
              <a:t>的關鍵步驟。</a:t>
            </a: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JhengHei"/>
              <a:ea typeface="Microsoft JhengHei"/>
              <a:cs typeface="+mn-cs"/>
            </a:endParaRPr>
          </a:p>
          <a:p>
            <a:pPr marL="5143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JhengHei"/>
                <a:ea typeface="Microsoft JhengHei"/>
                <a:cs typeface="Times New Roman"/>
              </a:rPr>
              <a:t>• </a:t>
            </a:r>
            <a:r>
              <a:rPr kumimoji="0" lang="zh-TW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JhengHei"/>
                <a:ea typeface="Microsoft JhengHei"/>
                <a:cs typeface="Times New Roman"/>
              </a:rPr>
              <a:t>必要性</a:t>
            </a:r>
            <a:r>
              <a: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JhengHei"/>
                <a:ea typeface="Microsoft JhengHei"/>
                <a:cs typeface="Times New Roman"/>
              </a:rPr>
              <a:t>：旨在解決感測器</a:t>
            </a:r>
            <a:r>
              <a:rPr kumimoji="0" lang="zh-TW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JhengHei"/>
                <a:ea typeface="Microsoft JhengHei"/>
                <a:cs typeface="Times New Roman"/>
              </a:rPr>
              <a:t>硬體安裝偏差</a:t>
            </a:r>
            <a:r>
              <a: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JhengHei"/>
                <a:ea typeface="Microsoft JhengHei"/>
                <a:cs typeface="Times New Roman"/>
              </a:rPr>
              <a:t>及</a:t>
            </a:r>
            <a:r>
              <a:rPr kumimoji="0" lang="zh-TW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JhengHei"/>
                <a:ea typeface="Microsoft JhengHei"/>
                <a:cs typeface="Times New Roman"/>
              </a:rPr>
              <a:t>個人揮拍習慣</a:t>
            </a:r>
            <a:r>
              <a: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JhengHei"/>
                <a:ea typeface="Microsoft JhengHei"/>
                <a:cs typeface="Times New Roman"/>
              </a:rPr>
              <a:t>造成的座標系不一致。</a:t>
            </a: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JhengHei"/>
              <a:ea typeface="Microsoft JhengHei"/>
              <a:cs typeface="+mn-cs"/>
            </a:endParaRPr>
          </a:p>
          <a:p>
            <a:pPr marL="5143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JhengHei"/>
                <a:ea typeface="Microsoft JhengHei"/>
                <a:cs typeface="Times New Roman"/>
              </a:rPr>
              <a:t>• </a:t>
            </a:r>
            <a:r>
              <a:rPr kumimoji="0" lang="zh-TW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JhengHei"/>
                <a:ea typeface="Microsoft JhengHei"/>
                <a:cs typeface="Times New Roman"/>
              </a:rPr>
              <a:t>基礎校正</a:t>
            </a:r>
            <a:r>
              <a: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JhengHei"/>
                <a:ea typeface="Microsoft JhengHei"/>
                <a:cs typeface="Times New Roman"/>
              </a:rPr>
              <a:t>：韌體（</a:t>
            </a:r>
            <a:r>
              <a:rPr kumimoji="0" lang="en-US" altLang="zh-TW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JhengHei"/>
                <a:ea typeface="Microsoft JhengHei"/>
                <a:cs typeface="Times New Roman"/>
              </a:rPr>
              <a:t>MCU</a:t>
            </a:r>
            <a:r>
              <a: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JhengHei"/>
                <a:ea typeface="Microsoft JhengHei"/>
                <a:cs typeface="Times New Roman"/>
              </a:rPr>
              <a:t>）首次連接會自動零點校正：收集 </a:t>
            </a:r>
            <a:r>
              <a:rPr kumimoji="0" lang="en-US" altLang="zh-TW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JhengHei"/>
                <a:ea typeface="Microsoft JhengHei"/>
                <a:cs typeface="Times New Roman"/>
              </a:rPr>
              <a:t>100 </a:t>
            </a:r>
            <a:r>
              <a:rPr kumimoji="0" lang="zh-TW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JhengHei"/>
                <a:ea typeface="Microsoft JhengHei"/>
                <a:cs typeface="Times New Roman"/>
              </a:rPr>
              <a:t>筆資料</a:t>
            </a:r>
            <a:r>
              <a: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JhengHei"/>
                <a:ea typeface="Microsoft JhengHei"/>
                <a:cs typeface="Times New Roman"/>
              </a:rPr>
              <a:t>補償陀螺儀偏移，並將加速度計 </a:t>
            </a:r>
            <a:r>
              <a:rPr kumimoji="0" lang="en-US" altLang="zh-TW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JhengHei"/>
                <a:ea typeface="Microsoft JhengHei"/>
                <a:cs typeface="Times New Roman"/>
              </a:rPr>
              <a:t>Z </a:t>
            </a:r>
            <a:r>
              <a: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JhengHei"/>
                <a:ea typeface="Microsoft JhengHei"/>
                <a:cs typeface="Times New Roman"/>
              </a:rPr>
              <a:t>軸減去 </a:t>
            </a:r>
            <a:r>
              <a:rPr kumimoji="0" lang="en-US" altLang="zh-TW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JhengHei"/>
                <a:ea typeface="Microsoft JhengHei"/>
                <a:cs typeface="Times New Roman"/>
              </a:rPr>
              <a:t>1g </a:t>
            </a:r>
            <a:r>
              <a:rPr kumimoji="0" lang="zh-TW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JhengHei"/>
                <a:ea typeface="Microsoft JhengHei"/>
                <a:cs typeface="Times New Roman"/>
              </a:rPr>
              <a:t>重力加速度</a:t>
            </a:r>
            <a:r>
              <a: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JhengHei"/>
                <a:ea typeface="Microsoft JhengHei"/>
                <a:cs typeface="Times New Roman"/>
              </a:rPr>
              <a:t>。</a:t>
            </a: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JhengHei"/>
              <a:ea typeface="Microsoft JhengHei"/>
              <a:cs typeface="+mn-cs"/>
            </a:endParaRPr>
          </a:p>
          <a:p>
            <a:pPr marL="5143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JhengHei"/>
                <a:ea typeface="Microsoft JhengHei"/>
                <a:cs typeface="Times New Roman"/>
              </a:rPr>
              <a:t>• </a:t>
            </a:r>
            <a:r>
              <a:rPr kumimoji="0" lang="en-US" altLang="zh-TW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JhengHei"/>
                <a:ea typeface="Microsoft JhengHei"/>
                <a:cs typeface="Times New Roman"/>
              </a:rPr>
              <a:t>App </a:t>
            </a:r>
            <a:r>
              <a:rPr kumimoji="0" lang="zh-TW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JhengHei"/>
                <a:ea typeface="Microsoft JhengHei"/>
                <a:cs typeface="Times New Roman"/>
              </a:rPr>
              <a:t>規劃</a:t>
            </a:r>
            <a:r>
              <a: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JhengHei"/>
                <a:ea typeface="Microsoft JhengHei"/>
                <a:cs typeface="Times New Roman"/>
              </a:rPr>
              <a:t>：</a:t>
            </a:r>
            <a:r>
              <a:rPr kumimoji="0" lang="en-US" altLang="zh-TW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JhengHei"/>
                <a:ea typeface="Microsoft JhengHei"/>
                <a:cs typeface="Times New Roman"/>
              </a:rPr>
              <a:t>App </a:t>
            </a:r>
            <a:r>
              <a: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JhengHei"/>
                <a:ea typeface="Microsoft JhengHei"/>
                <a:cs typeface="Times New Roman"/>
              </a:rPr>
              <a:t>將提供「校正姿態」選項，供使用者在</a:t>
            </a:r>
            <a:r>
              <a:rPr kumimoji="0" lang="zh-TW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JhengHei"/>
                <a:ea typeface="Microsoft JhengHei"/>
                <a:cs typeface="Times New Roman"/>
              </a:rPr>
              <a:t>靜止狀態下採樣</a:t>
            </a:r>
            <a:r>
              <a: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JhengHei"/>
                <a:ea typeface="Microsoft JhengHei"/>
                <a:cs typeface="Times New Roman"/>
              </a:rPr>
              <a:t>並儲存校正參數，</a:t>
            </a:r>
            <a:r>
              <a:rPr kumimoji="0" lang="zh-TW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JhengHei"/>
                <a:ea typeface="Microsoft JhengHei"/>
                <a:cs typeface="Times New Roman"/>
              </a:rPr>
              <a:t>用於即時數據處理</a:t>
            </a:r>
            <a:r>
              <a: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JhengHei"/>
                <a:ea typeface="Microsoft JhengHei"/>
                <a:cs typeface="Times New Roman"/>
              </a:rPr>
              <a:t>。建議首次使用前執行。</a:t>
            </a: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JhengHei"/>
              <a:ea typeface="Microsoft JhengHei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JhengHei"/>
              <a:ea typeface="Microsoft JhengHei"/>
              <a:cs typeface="Times New Roman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JhengHei"/>
                <a:ea typeface="Microsoft JhengHei"/>
                <a:cs typeface="Times New Roman"/>
              </a:rPr>
              <a:t>2. </a:t>
            </a:r>
            <a:r>
              <a:rPr kumimoji="0" lang="zh-TW" altLang="en-US" sz="2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JhengHei"/>
                <a:ea typeface="Microsoft JhengHei"/>
                <a:cs typeface="Times New Roman"/>
              </a:rPr>
              <a:t>資料品質控制與穩定性 </a:t>
            </a:r>
            <a:r>
              <a:rPr kumimoji="0" lang="en-US" altLang="zh-TW" sz="2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JhengHei"/>
                <a:ea typeface="Microsoft JhengHei"/>
                <a:cs typeface="Times New Roman"/>
              </a:rPr>
              <a:t>(Data Quality Control)</a:t>
            </a:r>
            <a:endParaRPr kumimoji="0" lang="zh-TW" altLang="en-US" sz="2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JhengHei"/>
              <a:ea typeface="Microsoft JhengHei"/>
              <a:cs typeface="+mn-cs"/>
            </a:endParaRPr>
          </a:p>
          <a:p>
            <a:pPr marL="5143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JhengHei"/>
                <a:ea typeface="Microsoft JhengHei"/>
                <a:cs typeface="Times New Roman"/>
              </a:rPr>
              <a:t>為確保 </a:t>
            </a:r>
            <a:r>
              <a:rPr kumimoji="0" lang="en-US" altLang="zh-TW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JhengHei"/>
                <a:ea typeface="Microsoft JhengHei"/>
                <a:cs typeface="Times New Roman"/>
              </a:rPr>
              <a:t>AI </a:t>
            </a:r>
            <a:r>
              <a: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JhengHei"/>
                <a:ea typeface="Microsoft JhengHei"/>
                <a:cs typeface="Times New Roman"/>
              </a:rPr>
              <a:t>模型接收輸入的穩定與品質，設計嚴格品管流程：</a:t>
            </a:r>
          </a:p>
          <a:p>
            <a:pPr marL="5143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JhengHei"/>
                <a:ea typeface="Microsoft JhengHei"/>
                <a:cs typeface="Times New Roman"/>
              </a:rPr>
              <a:t>• </a:t>
            </a:r>
            <a:r>
              <a: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JhengHei"/>
                <a:ea typeface="Microsoft JhengHei"/>
                <a:cs typeface="Times New Roman"/>
              </a:rPr>
              <a:t>傳輸穩定性：系統採 </a:t>
            </a:r>
            <a:r>
              <a:rPr kumimoji="0" lang="en-US" altLang="zh-TW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JhengHei"/>
                <a:ea typeface="Microsoft JhengHei"/>
                <a:cs typeface="Times New Roman"/>
              </a:rPr>
              <a:t>BLE Notification </a:t>
            </a:r>
            <a:r>
              <a: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JhengHei"/>
                <a:ea typeface="Microsoft JhengHei"/>
                <a:cs typeface="Times New Roman"/>
              </a:rPr>
              <a:t>模式。</a:t>
            </a:r>
            <a:r>
              <a:rPr kumimoji="0" lang="en-US" altLang="zh-TW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JhengHei"/>
                <a:ea typeface="Microsoft JhengHei"/>
                <a:cs typeface="Times New Roman"/>
              </a:rPr>
              <a:t>App </a:t>
            </a:r>
            <a:r>
              <a: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JhengHei"/>
                <a:ea typeface="Microsoft JhengHei"/>
                <a:cs typeface="Times New Roman"/>
              </a:rPr>
              <a:t>必須檢查每個資料封包長度，確保其為固定的 </a:t>
            </a:r>
            <a:r>
              <a:rPr kumimoji="0" lang="en-US" altLang="zh-TW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JhengHei"/>
                <a:ea typeface="Microsoft JhengHei"/>
                <a:cs typeface="Times New Roman"/>
              </a:rPr>
              <a:t>30 bytes</a:t>
            </a:r>
            <a:r>
              <a: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JhengHei"/>
                <a:ea typeface="Microsoft JhengHei"/>
                <a:cs typeface="Times New Roman"/>
              </a:rPr>
              <a:t>，避免解析錯誤。</a:t>
            </a:r>
          </a:p>
          <a:p>
            <a:pPr marL="5143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JhengHei"/>
                <a:ea typeface="Microsoft JhengHei"/>
                <a:cs typeface="Times New Roman"/>
              </a:rPr>
              <a:t>• </a:t>
            </a:r>
            <a:r>
              <a: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JhengHei"/>
                <a:ea typeface="Microsoft JhengHei"/>
                <a:cs typeface="Times New Roman"/>
              </a:rPr>
              <a:t>資料有效性：需檢查六軸數據是否在有效量測範圍（加速度約 </a:t>
            </a:r>
            <a:r>
              <a:rPr kumimoji="0" lang="en-US" altLang="zh-TW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JhengHei"/>
                <a:ea typeface="Microsoft JhengHei"/>
                <a:cs typeface="Times New Roman"/>
              </a:rPr>
              <a:t>±16G</a:t>
            </a:r>
            <a:r>
              <a: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JhengHei"/>
                <a:ea typeface="Microsoft JhengHei"/>
                <a:cs typeface="Times New Roman"/>
              </a:rPr>
              <a:t>，角速度約 </a:t>
            </a:r>
            <a:r>
              <a:rPr kumimoji="0" lang="en-US" altLang="zh-TW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JhengHei"/>
                <a:ea typeface="Microsoft JhengHei"/>
                <a:cs typeface="Times New Roman"/>
              </a:rPr>
              <a:t>±2000 </a:t>
            </a:r>
            <a:r>
              <a:rPr kumimoji="0" lang="en-US" altLang="zh-TW" sz="18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JhengHei"/>
                <a:ea typeface="Microsoft JhengHei"/>
                <a:cs typeface="Times New Roman"/>
              </a:rPr>
              <a:t>dps</a:t>
            </a:r>
            <a:r>
              <a: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JhengHei"/>
                <a:ea typeface="Microsoft JhengHei"/>
                <a:cs typeface="Times New Roman"/>
              </a:rPr>
              <a:t>）內，並過濾異常值。</a:t>
            </a:r>
          </a:p>
          <a:p>
            <a:pPr marL="5143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JhengHei"/>
                <a:ea typeface="Microsoft JhengHei"/>
                <a:cs typeface="Times New Roman"/>
              </a:rPr>
              <a:t>• </a:t>
            </a:r>
            <a:r>
              <a: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JhengHei"/>
                <a:ea typeface="Microsoft JhengHei"/>
                <a:cs typeface="Times New Roman"/>
              </a:rPr>
              <a:t>時間同步：</a:t>
            </a:r>
            <a:r>
              <a:rPr kumimoji="0" lang="en-US" altLang="zh-TW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JhengHei"/>
                <a:ea typeface="Microsoft JhengHei"/>
                <a:cs typeface="Times New Roman"/>
              </a:rPr>
              <a:t>App </a:t>
            </a:r>
            <a:r>
              <a: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JhengHei"/>
                <a:ea typeface="Microsoft JhengHei"/>
                <a:cs typeface="Times New Roman"/>
              </a:rPr>
              <a:t>需同時記錄本地時間戳記，與感測器時間（毫秒）同步，確保資料時間連續性。</a:t>
            </a:r>
          </a:p>
          <a:p>
            <a:pPr marL="5143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JhengHei"/>
                <a:ea typeface="Microsoft JhengHei"/>
                <a:cs typeface="Times New Roman"/>
              </a:rPr>
              <a:t>• AI </a:t>
            </a:r>
            <a:r>
              <a: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JhengHei"/>
                <a:ea typeface="Microsoft JhengHei"/>
                <a:cs typeface="Times New Roman"/>
              </a:rPr>
              <a:t>預處理：</a:t>
            </a:r>
            <a:r>
              <a:rPr kumimoji="0" lang="en-US" altLang="zh-TW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JhengHei"/>
                <a:ea typeface="Microsoft JhengHei"/>
                <a:cs typeface="Times New Roman"/>
              </a:rPr>
              <a:t>AI </a:t>
            </a:r>
            <a:r>
              <a: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JhengHei"/>
                <a:ea typeface="Microsoft JhengHei"/>
                <a:cs typeface="Times New Roman"/>
              </a:rPr>
              <a:t>即時推理前，資料將經過降噪、正規化，並切割為建議的 </a:t>
            </a:r>
            <a:r>
              <a:rPr kumimoji="0" lang="en-US" altLang="zh-TW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JhengHei"/>
                <a:ea typeface="Microsoft JhengHei"/>
                <a:cs typeface="Times New Roman"/>
              </a:rPr>
              <a:t>40 </a:t>
            </a:r>
            <a:r>
              <a: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JhengHei"/>
                <a:ea typeface="Microsoft JhengHei"/>
                <a:cs typeface="Times New Roman"/>
              </a:rPr>
              <a:t>筆資料窗口（約 </a:t>
            </a:r>
            <a:r>
              <a:rPr kumimoji="0" lang="en-US" altLang="zh-TW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JhengHei"/>
                <a:ea typeface="Microsoft JhengHei"/>
                <a:cs typeface="Times New Roman"/>
              </a:rPr>
              <a:t>0.8 </a:t>
            </a:r>
            <a:r>
              <a: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JhengHei"/>
                <a:ea typeface="Microsoft JhengHei"/>
                <a:cs typeface="Times New Roman"/>
              </a:rPr>
              <a:t>秒）。</a:t>
            </a:r>
            <a:endParaRPr kumimoji="0" lang="en-US" altLang="zh-TW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31833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1A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0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60" y="40005"/>
            <a:ext cx="12205970" cy="676084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623356" y="3058581"/>
            <a:ext cx="71218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5400" b="1" i="0" u="none" strike="noStrike" kern="1200" cap="none" spc="60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謝謝</a:t>
            </a:r>
            <a:endParaRPr kumimoji="0" lang="zh-CN" altLang="en-US" sz="5400" b="1" i="0" u="none" strike="noStrike" kern="1200" cap="none" spc="60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" name="文本框 3">
            <a:extLst>
              <a:ext uri="{FF2B5EF4-FFF2-40B4-BE49-F238E27FC236}">
                <a16:creationId xmlns:a16="http://schemas.microsoft.com/office/drawing/2014/main" id="{6CA4E976-2EAD-4027-6E4A-FBCC65AFD26B}"/>
              </a:ext>
            </a:extLst>
          </p:cNvPr>
          <p:cNvSpPr txBox="1"/>
          <p:nvPr/>
        </p:nvSpPr>
        <p:spPr>
          <a:xfrm>
            <a:off x="2623356" y="4006385"/>
            <a:ext cx="712181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000" b="1" i="0" u="none" strike="noStrike" kern="1200" cap="none" spc="60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P76141615 </a:t>
            </a:r>
            <a:r>
              <a:rPr kumimoji="0" lang="zh-TW" altLang="en-US" sz="2000" b="1" i="0" u="none" strike="noStrike" kern="1200" cap="none" spc="60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巫誌騰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000" b="1" i="0" u="none" strike="noStrike" kern="1200" cap="none" spc="60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P76141518 </a:t>
            </a:r>
            <a:r>
              <a:rPr kumimoji="0" lang="zh-TW" altLang="en-US" sz="2000" b="1" i="0" u="none" strike="noStrike" kern="1200" cap="none" spc="60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江詠翔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000" b="1" i="0" u="none" strike="noStrike" kern="1200" cap="none" spc="60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P36121099 </a:t>
            </a:r>
            <a:r>
              <a:rPr kumimoji="0" lang="zh-TW" altLang="en-US" sz="2000" b="1" i="0" u="none" strike="noStrike" kern="1200" cap="none" spc="60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李昊恆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000" b="1" i="0" u="none" strike="noStrike" kern="1200" cap="none" spc="60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VN6132103 </a:t>
            </a:r>
            <a:r>
              <a:rPr kumimoji="0" lang="zh-TW" altLang="en-US" sz="2000" b="1" i="0" u="none" strike="noStrike" kern="1200" cap="none" spc="60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許峻瑋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000" b="1" i="0" u="none" strike="noStrike" kern="1200" cap="none" spc="60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P78141124 </a:t>
            </a:r>
            <a:r>
              <a:rPr kumimoji="0" lang="zh-TW" altLang="en-US" sz="2000" b="1" i="0" u="none" strike="noStrike" kern="1200" cap="none" spc="60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蘇昱彰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000" b="1" i="0" u="none" strike="noStrike" kern="1200" cap="none" spc="60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P76147051 </a:t>
            </a:r>
            <a:r>
              <a:rPr kumimoji="0" lang="zh-TW" altLang="en-US" sz="2000" b="1" i="0" u="none" strike="noStrike" kern="1200" cap="none" spc="60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費哈蘇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000" b="1" i="0" u="none" strike="noStrike" kern="1200" cap="none" spc="60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P74114760 </a:t>
            </a:r>
            <a:r>
              <a:rPr kumimoji="0" lang="zh-TW" altLang="en-US" sz="2000" b="1" i="0" u="none" strike="noStrike" kern="1200" cap="none" spc="60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張羿軒</a:t>
            </a:r>
            <a:endParaRPr kumimoji="0" lang="zh-CN" altLang="en-US" sz="2000" b="1" i="0" u="none" strike="noStrike" kern="1200" cap="none" spc="60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1A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41B8C6D7-C9E9-3403-4A2B-85F01E1823C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088869" y="-3041280"/>
            <a:ext cx="13295913" cy="13295913"/>
          </a:xfrm>
          <a:custGeom>
            <a:avLst/>
            <a:gdLst/>
            <a:ahLst/>
            <a:cxnLst/>
            <a:rect l="l" t="t" r="r" b="b"/>
            <a:pathLst>
              <a:path w="13295913" h="13295913">
                <a:moveTo>
                  <a:pt x="0" y="0"/>
                </a:moveTo>
                <a:lnTo>
                  <a:pt x="13295913" y="0"/>
                </a:lnTo>
                <a:lnTo>
                  <a:pt x="13295913" y="13295913"/>
                </a:lnTo>
                <a:lnTo>
                  <a:pt x="0" y="1329591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2" name="图片 1" descr="40080830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336189" y="704850"/>
            <a:ext cx="6141870" cy="544830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7609735" y="618674"/>
            <a:ext cx="3362505" cy="461665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工作分配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7609736" y="1010063"/>
            <a:ext cx="3362500" cy="307777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algn="ctr">
              <a:defRPr sz="6000" b="1">
                <a:blipFill dpi="0" rotWithShape="1">
                  <a:blip r:embed="rId6"/>
                  <a:srcRect/>
                  <a:stretch>
                    <a:fillRect/>
                  </a:stretch>
                </a:blipFill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Work assignment</a:t>
            </a:r>
          </a:p>
        </p:txBody>
      </p:sp>
      <p:sp>
        <p:nvSpPr>
          <p:cNvPr id="10" name="矩形 9"/>
          <p:cNvSpPr/>
          <p:nvPr/>
        </p:nvSpPr>
        <p:spPr>
          <a:xfrm>
            <a:off x="7598528" y="1378708"/>
            <a:ext cx="3362500" cy="461665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硬體設計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7598529" y="1770097"/>
            <a:ext cx="3362500" cy="307777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algn="ctr">
              <a:defRPr sz="6000" b="1">
                <a:blipFill dpi="0" rotWithShape="1">
                  <a:blip r:embed="rId6"/>
                  <a:srcRect/>
                  <a:stretch>
                    <a:fillRect/>
                  </a:stretch>
                </a:blipFill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Hardware Design</a:t>
            </a:r>
          </a:p>
        </p:txBody>
      </p:sp>
      <p:sp>
        <p:nvSpPr>
          <p:cNvPr id="12" name="矩形 11"/>
          <p:cNvSpPr/>
          <p:nvPr/>
        </p:nvSpPr>
        <p:spPr>
          <a:xfrm>
            <a:off x="7620939" y="2219694"/>
            <a:ext cx="3362500" cy="461665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資料傳輸設計</a:t>
            </a: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7620938" y="2611083"/>
            <a:ext cx="3362500" cy="307777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algn="ctr">
              <a:defRPr sz="6000" b="1">
                <a:blipFill dpi="0" rotWithShape="1">
                  <a:blip r:embed="rId6"/>
                  <a:srcRect/>
                  <a:stretch>
                    <a:fillRect/>
                  </a:stretch>
                </a:blipFill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Data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kumimoji="0" lang="en-US" altLang="zh-TW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C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ollec</a:t>
            </a:r>
            <a:r>
              <a:rPr kumimoji="0" lang="en-US" altLang="zh-TW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tion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Design</a:t>
            </a:r>
          </a:p>
        </p:txBody>
      </p:sp>
      <p:sp>
        <p:nvSpPr>
          <p:cNvPr id="14" name="矩形 13"/>
          <p:cNvSpPr/>
          <p:nvPr/>
        </p:nvSpPr>
        <p:spPr>
          <a:xfrm>
            <a:off x="7620938" y="3035972"/>
            <a:ext cx="3362500" cy="461665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手機</a:t>
            </a:r>
            <a:r>
              <a:rPr kumimoji="0" lang="en-US" altLang="zh-TW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App</a:t>
            </a:r>
            <a:r>
              <a: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與資料可視化</a:t>
            </a: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7620939" y="3427361"/>
            <a:ext cx="3362499" cy="307777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algn="ctr">
              <a:defRPr sz="6000" b="1">
                <a:blipFill dpi="0" rotWithShape="1">
                  <a:blip r:embed="rId6"/>
                  <a:srcRect/>
                  <a:stretch>
                    <a:fillRect/>
                  </a:stretch>
                </a:blipFill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Mobile App and Data Visualization</a:t>
            </a:r>
          </a:p>
        </p:txBody>
      </p:sp>
      <p:sp>
        <p:nvSpPr>
          <p:cNvPr id="16" name="矩形 15"/>
          <p:cNvSpPr/>
          <p:nvPr/>
        </p:nvSpPr>
        <p:spPr>
          <a:xfrm>
            <a:off x="7620939" y="4740676"/>
            <a:ext cx="3362499" cy="461665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資料庫與</a:t>
            </a:r>
            <a:r>
              <a:rPr kumimoji="0" lang="en-US" altLang="zh-TW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AI</a:t>
            </a:r>
            <a:r>
              <a: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訓練流程</a:t>
            </a: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7620939" y="5199301"/>
            <a:ext cx="3362499" cy="2769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algn="ctr">
              <a:defRPr sz="6000" b="1">
                <a:blipFill dpi="0" rotWithShape="1">
                  <a:blip r:embed="rId6"/>
                  <a:srcRect/>
                  <a:stretch>
                    <a:fillRect/>
                  </a:stretch>
                </a:blipFill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Database</a:t>
            </a: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and AI Training Pipeline</a:t>
            </a:r>
          </a:p>
        </p:txBody>
      </p:sp>
      <p:sp>
        <p:nvSpPr>
          <p:cNvPr id="18" name="矩形 17"/>
          <p:cNvSpPr/>
          <p:nvPr/>
        </p:nvSpPr>
        <p:spPr>
          <a:xfrm>
            <a:off x="6744032" y="605258"/>
            <a:ext cx="1072547" cy="769441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+mn-cs"/>
              </a:rPr>
              <a:t>01.</a:t>
            </a:r>
            <a:endParaRPr kumimoji="0" lang="zh-CN" altLang="en-US" sz="4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华文细黑" panose="02010600040101010101" pitchFamily="2" charset="-122"/>
              <a:ea typeface="华文细黑" panose="02010600040101010101" pitchFamily="2" charset="-122"/>
              <a:cs typeface="+mn-cs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6732826" y="1400913"/>
            <a:ext cx="1072547" cy="769441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+mn-cs"/>
              </a:rPr>
              <a:t>02.</a:t>
            </a:r>
            <a:endParaRPr kumimoji="0" lang="zh-CN" altLang="en-US" sz="4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华文细黑" panose="02010600040101010101" pitchFamily="2" charset="-122"/>
              <a:ea typeface="华文细黑" panose="02010600040101010101" pitchFamily="2" charset="-122"/>
              <a:cs typeface="+mn-cs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6755236" y="2211122"/>
            <a:ext cx="1072547" cy="769441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+mn-cs"/>
              </a:rPr>
              <a:t>03.</a:t>
            </a:r>
            <a:endParaRPr kumimoji="0" lang="zh-CN" altLang="en-US" sz="4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华文细黑" panose="02010600040101010101" pitchFamily="2" charset="-122"/>
              <a:ea typeface="华文细黑" panose="02010600040101010101" pitchFamily="2" charset="-122"/>
              <a:cs typeface="+mn-cs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6755236" y="3027400"/>
            <a:ext cx="1072547" cy="769441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+mn-cs"/>
              </a:rPr>
              <a:t>04.</a:t>
            </a:r>
            <a:endParaRPr kumimoji="0" lang="zh-CN" altLang="en-US" sz="4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华文细黑" panose="02010600040101010101" pitchFamily="2" charset="-122"/>
              <a:ea typeface="华文细黑" panose="02010600040101010101" pitchFamily="2" charset="-122"/>
              <a:cs typeface="+mn-cs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6766443" y="3849049"/>
            <a:ext cx="1072547" cy="769441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+mn-cs"/>
              </a:rPr>
              <a:t>05.</a:t>
            </a:r>
            <a:endParaRPr kumimoji="0" lang="zh-CN" altLang="en-US" sz="4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华文细黑" panose="02010600040101010101" pitchFamily="2" charset="-122"/>
              <a:ea typeface="华文细黑" panose="02010600040101010101" pitchFamily="2" charset="-122"/>
              <a:cs typeface="+mn-cs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1139314" y="2212240"/>
            <a:ext cx="2594486" cy="132343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8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目錄</a:t>
            </a:r>
            <a:endParaRPr kumimoji="0" lang="zh-CN" altLang="en-US" sz="80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1293377" y="3588959"/>
            <a:ext cx="2286360" cy="52322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+mn-cs"/>
              </a:rPr>
              <a:t>CONTENTS</a:t>
            </a: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华文细黑" panose="02010600040101010101" pitchFamily="2" charset="-122"/>
              <a:ea typeface="华文细黑" panose="02010600040101010101" pitchFamily="2" charset="-122"/>
              <a:cs typeface="+mn-cs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C97FABA-011D-01AE-787A-C94E2ADC8E09}"/>
              </a:ext>
            </a:extLst>
          </p:cNvPr>
          <p:cNvSpPr/>
          <p:nvPr/>
        </p:nvSpPr>
        <p:spPr>
          <a:xfrm>
            <a:off x="7632145" y="3845363"/>
            <a:ext cx="3362499" cy="461665"/>
          </a:xfrm>
          <a:prstGeom prst="rect">
            <a:avLst/>
          </a:prstGeom>
        </p:spPr>
        <p:txBody>
          <a:bodyPr wrap="square" lIns="91440" tIns="45720" rIns="91440" bIns="45720" anchor="ctr" anchorCtr="0">
            <a:no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/>
                <a:ea typeface="Microsoft YaHei"/>
                <a:cs typeface="+mn-cs"/>
              </a:rPr>
              <a:t>資料收集與標記</a:t>
            </a: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" name="文本框 16">
            <a:extLst>
              <a:ext uri="{FF2B5EF4-FFF2-40B4-BE49-F238E27FC236}">
                <a16:creationId xmlns:a16="http://schemas.microsoft.com/office/drawing/2014/main" id="{8626BA46-6817-12D4-ACED-CF3C2D9483CA}"/>
              </a:ext>
            </a:extLst>
          </p:cNvPr>
          <p:cNvSpPr txBox="1"/>
          <p:nvPr/>
        </p:nvSpPr>
        <p:spPr>
          <a:xfrm>
            <a:off x="7632145" y="4326400"/>
            <a:ext cx="3362499" cy="292388"/>
          </a:xfrm>
          <a:prstGeom prst="rect">
            <a:avLst/>
          </a:prstGeom>
          <a:noFill/>
        </p:spPr>
        <p:txBody>
          <a:bodyPr wrap="square" lIns="91440" tIns="45720" rIns="91440" bIns="45720" rtlCol="0" anchor="ctr" anchorCtr="0">
            <a:noAutofit/>
          </a:bodyPr>
          <a:lstStyle>
            <a:defPPr>
              <a:defRPr lang="zh-CN"/>
            </a:defPPr>
            <a:lvl1pPr algn="ctr">
              <a:defRPr sz="6000" b="1">
                <a:blipFill dpi="0" rotWithShape="1">
                  <a:blip r:embed="rId6"/>
                  <a:srcRect/>
                  <a:stretch>
                    <a:fillRect/>
                  </a:stretch>
                </a:blipFill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TXihei"/>
                <a:ea typeface="STXihei"/>
                <a:cs typeface="Arial" panose="020B0604020202020204" pitchFamily="34" charset="0"/>
              </a:rPr>
              <a:t>Data Collection and Label</a:t>
            </a:r>
            <a:endParaRPr kumimoji="0" lang="zh-TW" altLang="en-US" sz="6000" b="1" i="0" u="none" strike="noStrike" kern="1200" cap="none" spc="0" normalizeH="0" baseline="0" noProof="0">
              <a:ln>
                <a:noFill/>
              </a:ln>
              <a:blipFill dpi="0" rotWithShape="1">
                <a:blip r:embed="rId6"/>
                <a:srcRect/>
                <a:stretch>
                  <a:fillRect/>
                </a:stretch>
              </a:blipFill>
              <a:effectLst/>
              <a:uLnTx/>
              <a:uFillTx/>
              <a:latin typeface="等线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0CCA8B5-B998-DC02-0720-6F6E6F43B34D}"/>
              </a:ext>
            </a:extLst>
          </p:cNvPr>
          <p:cNvSpPr/>
          <p:nvPr/>
        </p:nvSpPr>
        <p:spPr>
          <a:xfrm>
            <a:off x="6755236" y="4622110"/>
            <a:ext cx="1072547" cy="769441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+mn-cs"/>
              </a:rPr>
              <a:t>0</a:t>
            </a:r>
            <a:r>
              <a:rPr kumimoji="0" lang="en-US" altLang="zh-TW" sz="4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+mn-cs"/>
              </a:rPr>
              <a:t>6</a:t>
            </a:r>
            <a:r>
              <a:rPr kumimoji="0" lang="en-US" altLang="zh-CN" sz="4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+mn-cs"/>
              </a:rPr>
              <a:t>.</a:t>
            </a:r>
            <a:endParaRPr kumimoji="0" lang="zh-CN" altLang="en-US" sz="4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华文细黑" panose="02010600040101010101" pitchFamily="2" charset="-122"/>
              <a:ea typeface="华文细黑" panose="02010600040101010101" pitchFamily="2" charset="-122"/>
              <a:cs typeface="+mn-cs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1E4D228-F5C5-0D8E-314F-8F914B604046}"/>
              </a:ext>
            </a:extLst>
          </p:cNvPr>
          <p:cNvSpPr/>
          <p:nvPr/>
        </p:nvSpPr>
        <p:spPr>
          <a:xfrm>
            <a:off x="6766442" y="5484963"/>
            <a:ext cx="1072547" cy="769441"/>
          </a:xfrm>
          <a:prstGeom prst="rect">
            <a:avLst/>
          </a:prstGeom>
        </p:spPr>
        <p:txBody>
          <a:bodyPr wrap="square" lIns="91440" tIns="45720" rIns="91440" bIns="4572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/>
                <a:ea typeface="华文细黑"/>
                <a:cs typeface="+mn-cs"/>
              </a:rPr>
              <a:t>07.</a:t>
            </a:r>
            <a:endParaRPr kumimoji="0" lang="zh-CN" altLang="en-US" sz="4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华文细黑"/>
              <a:ea typeface="华文细黑"/>
              <a:cs typeface="+mn-cs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A128C564-EDBD-AD58-8451-1974AB3E4CCB}"/>
              </a:ext>
            </a:extLst>
          </p:cNvPr>
          <p:cNvSpPr/>
          <p:nvPr/>
        </p:nvSpPr>
        <p:spPr>
          <a:xfrm>
            <a:off x="7632144" y="5693174"/>
            <a:ext cx="3362499" cy="461665"/>
          </a:xfrm>
          <a:prstGeom prst="rect">
            <a:avLst/>
          </a:prstGeom>
        </p:spPr>
        <p:txBody>
          <a:bodyPr wrap="square" lIns="91440" tIns="45720" rIns="91440" bIns="45720" anchor="ctr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/>
                <a:ea typeface="Microsoft YaHei"/>
                <a:cs typeface="+mn-cs"/>
              </a:rPr>
              <a:t>姿態校正與資料品質</a:t>
            </a: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icrosoft YaHei"/>
              <a:ea typeface="Microsoft YaHei"/>
              <a:cs typeface="+mn-cs"/>
            </a:endParaRPr>
          </a:p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C29914DD-4AD6-0820-4DC4-64BD8D95E8D3}"/>
              </a:ext>
            </a:extLst>
          </p:cNvPr>
          <p:cNvSpPr/>
          <p:nvPr/>
        </p:nvSpPr>
        <p:spPr>
          <a:xfrm>
            <a:off x="7620938" y="6623263"/>
            <a:ext cx="3362499" cy="461665"/>
          </a:xfrm>
          <a:prstGeom prst="rect">
            <a:avLst/>
          </a:prstGeom>
        </p:spPr>
        <p:txBody>
          <a:bodyPr wrap="square" lIns="91440" tIns="45720" rIns="91440" bIns="45720" anchor="ctr" anchorCtr="0">
            <a:no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27" name="文本框 16">
            <a:extLst>
              <a:ext uri="{FF2B5EF4-FFF2-40B4-BE49-F238E27FC236}">
                <a16:creationId xmlns:a16="http://schemas.microsoft.com/office/drawing/2014/main" id="{4168C69E-6D01-F6FC-41BF-E03272964AD3}"/>
              </a:ext>
            </a:extLst>
          </p:cNvPr>
          <p:cNvSpPr txBox="1"/>
          <p:nvPr/>
        </p:nvSpPr>
        <p:spPr>
          <a:xfrm>
            <a:off x="7632144" y="6006123"/>
            <a:ext cx="3362499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ctr" anchorCtr="0">
            <a:noAutofit/>
          </a:bodyPr>
          <a:lstStyle>
            <a:defPPr>
              <a:defRPr lang="zh-CN"/>
            </a:defPPr>
            <a:lvl1pPr algn="ctr">
              <a:defRPr sz="6000" b="1">
                <a:blipFill dpi="0" rotWithShape="1">
                  <a:blip r:embed="rId6"/>
                  <a:srcRect/>
                  <a:stretch>
                    <a:fillRect/>
                  </a:stretch>
                </a:blipFill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TXihei"/>
                <a:ea typeface="STXihei"/>
                <a:cs typeface="Arial" panose="020B0604020202020204" pitchFamily="34" charset="0"/>
              </a:rPr>
              <a:t>Posture Calibration and Data Quality</a:t>
            </a:r>
            <a:endParaRPr kumimoji="0" lang="zh-TW" altLang="en-US" sz="6000" b="1" i="0" u="none" strike="noStrike" kern="1200" cap="none" spc="0" normalizeH="0" baseline="0" noProof="0">
              <a:ln>
                <a:noFill/>
              </a:ln>
              <a:blipFill dpi="0" rotWithShape="1">
                <a:blip r:embed="rId6"/>
                <a:srcRect/>
                <a:stretch>
                  <a:fillRect/>
                </a:stretch>
              </a:blipFill>
              <a:effectLst/>
              <a:uLnTx/>
              <a:uFillTx/>
              <a:latin typeface="等线"/>
              <a:ea typeface="新細明體" panose="02020500000000000000" pitchFamily="18" charset="-120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 t="-1000" b="-1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78988D9-7F96-8B2F-2D07-E8F2268272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47B3C289-5C21-7B4E-36DB-713DD7798DC0}"/>
              </a:ext>
            </a:extLst>
          </p:cNvPr>
          <p:cNvSpPr/>
          <p:nvPr/>
        </p:nvSpPr>
        <p:spPr>
          <a:xfrm>
            <a:off x="531141" y="483099"/>
            <a:ext cx="167640" cy="592324"/>
          </a:xfrm>
          <a:prstGeom prst="rect">
            <a:avLst/>
          </a:prstGeom>
          <a:solidFill>
            <a:srgbClr val="0A1A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A1A33"/>
              </a:solidFill>
              <a:effectLst/>
              <a:uLnTx/>
              <a:uFillTx/>
              <a:latin typeface="等线"/>
              <a:ea typeface="等线"/>
              <a:cs typeface="+mn-cs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A1E4D9A8-DC32-464C-0A93-733DA9B69CD5}"/>
              </a:ext>
            </a:extLst>
          </p:cNvPr>
          <p:cNvSpPr/>
          <p:nvPr/>
        </p:nvSpPr>
        <p:spPr>
          <a:xfrm>
            <a:off x="698781" y="420469"/>
            <a:ext cx="2063558" cy="461665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err="1">
                <a:ln>
                  <a:noFill/>
                </a:ln>
                <a:solidFill>
                  <a:srgbClr val="0A1A33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工作分配</a:t>
            </a:r>
            <a:endParaRPr kumimoji="0" lang="en-US" altLang="zh-CN" sz="2400" b="0" i="0" u="none" strike="noStrike" kern="1200" cap="none" spc="0" normalizeH="0" baseline="0" noProof="0">
              <a:ln>
                <a:noFill/>
              </a:ln>
              <a:solidFill>
                <a:srgbClr val="0A1A33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4" name="文本框 8">
            <a:extLst>
              <a:ext uri="{FF2B5EF4-FFF2-40B4-BE49-F238E27FC236}">
                <a16:creationId xmlns:a16="http://schemas.microsoft.com/office/drawing/2014/main" id="{BD4E7036-D9C0-176C-BEEB-5B2F440459EF}"/>
              </a:ext>
            </a:extLst>
          </p:cNvPr>
          <p:cNvSpPr txBox="1"/>
          <p:nvPr/>
        </p:nvSpPr>
        <p:spPr>
          <a:xfrm>
            <a:off x="698781" y="790981"/>
            <a:ext cx="2250159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zh-CN"/>
            </a:defPPr>
            <a:lvl1pPr algn="ctr">
              <a:defRPr sz="6000" b="1">
                <a:blipFill dpi="0" rotWithShape="1">
                  <a:blip r:embed="rId4"/>
                  <a:srcRect/>
                  <a:stretch>
                    <a:fillRect/>
                  </a:stretch>
                </a:blip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A1A33"/>
                </a:solidFill>
                <a:effectLst/>
                <a:uLnTx/>
                <a:uFillTx/>
                <a:latin typeface="等线"/>
                <a:ea typeface="等线"/>
                <a:cs typeface="+mn-lt"/>
              </a:rPr>
              <a:t>Work assignment</a:t>
            </a:r>
          </a:p>
        </p:txBody>
      </p:sp>
    </p:spTree>
    <p:extLst>
      <p:ext uri="{BB962C8B-B14F-4D97-AF65-F5344CB8AC3E}">
        <p14:creationId xmlns:p14="http://schemas.microsoft.com/office/powerpoint/2010/main" val="1987496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1A3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5B4A3E0-C82E-2DE7-5802-8B6BB38F1D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872CEE2C-3F69-A9D8-EE7D-1D8605DB0A41}"/>
              </a:ext>
            </a:extLst>
          </p:cNvPr>
          <p:cNvSpPr/>
          <p:nvPr/>
        </p:nvSpPr>
        <p:spPr>
          <a:xfrm>
            <a:off x="531141" y="483099"/>
            <a:ext cx="167640" cy="5923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17E48A3A-8E6C-8EED-A371-9870ADFEAB97}"/>
              </a:ext>
            </a:extLst>
          </p:cNvPr>
          <p:cNvSpPr/>
          <p:nvPr/>
        </p:nvSpPr>
        <p:spPr>
          <a:xfrm>
            <a:off x="698781" y="483099"/>
            <a:ext cx="3545804" cy="461665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硬體設計(Model A)</a:t>
            </a: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文本框 8">
            <a:extLst>
              <a:ext uri="{FF2B5EF4-FFF2-40B4-BE49-F238E27FC236}">
                <a16:creationId xmlns:a16="http://schemas.microsoft.com/office/drawing/2014/main" id="{610403AA-D898-1503-AFB5-8E0A012841DB}"/>
              </a:ext>
            </a:extLst>
          </p:cNvPr>
          <p:cNvSpPr txBox="1"/>
          <p:nvPr/>
        </p:nvSpPr>
        <p:spPr>
          <a:xfrm>
            <a:off x="698781" y="874488"/>
            <a:ext cx="35458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6000" b="1">
                <a:blipFill dpi="0" rotWithShape="1">
                  <a:blip r:embed="rId3"/>
                  <a:srcRect/>
                  <a:stretch>
                    <a:fillRect/>
                  </a:stretch>
                </a:blipFill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Hardware Design</a:t>
            </a: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62B3049A-0490-D559-DC09-99A62E013FE3}"/>
              </a:ext>
            </a:extLst>
          </p:cNvPr>
          <p:cNvGraphicFramePr>
            <a:graphicFrameLocks noGrp="1"/>
          </p:cNvGraphicFramePr>
          <p:nvPr/>
        </p:nvGraphicFramePr>
        <p:xfrm>
          <a:off x="533584" y="1493557"/>
          <a:ext cx="11145702" cy="478402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43511">
                  <a:extLst>
                    <a:ext uri="{9D8B030D-6E8A-4147-A177-3AD203B41FA5}">
                      <a16:colId xmlns:a16="http://schemas.microsoft.com/office/drawing/2014/main" val="589962265"/>
                    </a:ext>
                  </a:extLst>
                </a:gridCol>
                <a:gridCol w="8802191">
                  <a:extLst>
                    <a:ext uri="{9D8B030D-6E8A-4147-A177-3AD203B41FA5}">
                      <a16:colId xmlns:a16="http://schemas.microsoft.com/office/drawing/2014/main" val="2068718685"/>
                    </a:ext>
                  </a:extLst>
                </a:gridCol>
              </a:tblGrid>
              <a:tr h="1297992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zh-TW" sz="1600" b="1" u="none" strike="noStrike" noProof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I. 硬體核心與韌體開發</a:t>
                      </a:r>
                      <a:endParaRPr lang="zh-TW" sz="160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zh-TW" sz="1600" b="1" u="none" strike="noStrike" noProof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目標：</a:t>
                      </a:r>
                      <a:r>
                        <a:rPr lang="zh-TW" sz="1600" b="0" u="none" strike="noStrike" noProof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將慣性測量單元（IMU）系統，穩定且精確地鑲嵌於羽毛球拍手柄內，並確保資料能可靠地傳輸至手機 App。</a:t>
                      </a:r>
                      <a:endParaRPr lang="zh-TW" sz="160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lvl="0">
                        <a:buNone/>
                      </a:pPr>
                      <a:r>
                        <a:rPr lang="zh-TW" sz="1600" b="1" u="none" strike="noStrike" noProof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硬體整合：</a:t>
                      </a:r>
                      <a:r>
                        <a:rPr lang="zh-TW" sz="1600" b="0" u="none" strike="noStrike" noProof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負責主控板（MCU）與電池的焊接及實體鑲嵌設計</a:t>
                      </a:r>
                      <a:endParaRPr lang="zh-TW" altLang="en-US" sz="160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lvl="0">
                        <a:buNone/>
                      </a:pPr>
                      <a:r>
                        <a:rPr lang="zh-TW" sz="1600" b="1" u="none" strike="noStrike" noProof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韌體開發：</a:t>
                      </a:r>
                      <a:r>
                        <a:rPr lang="zh-TW" sz="1600" b="0" u="none" strike="noStrike" noProof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撰寫 MCU 程式，負責感測器資料採集、校正及 BLE 資料傳輸。</a:t>
                      </a:r>
                      <a:endParaRPr lang="zh-TW" sz="160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32506931"/>
                  </a:ext>
                </a:extLst>
              </a:tr>
              <a:tr h="1594675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zh-TW" sz="1600" b="1" u="none" strike="noStrike" noProof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II. 核心硬體組件規格</a:t>
                      </a:r>
                      <a:endParaRPr lang="zh-TW" sz="160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zh-TW" sz="1600" b="0" u="none" strike="noStrike" noProof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1. </a:t>
                      </a:r>
                      <a:r>
                        <a:rPr lang="zh-TW" sz="1600" b="1" u="none" strike="noStrike" noProof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主控板 (MCU)：</a:t>
                      </a:r>
                      <a:r>
                        <a:rPr lang="zh-TW" sz="1600" b="0" u="none" strike="noStrike" noProof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zh-TW" sz="1600" b="1" u="none" strike="noStrike" noProof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Seeed XIAO nRF52840 Sense</a:t>
                      </a:r>
                      <a:r>
                        <a:rPr lang="zh-TW" sz="1600" b="0" u="none" strike="noStrike" noProof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(尺寸：20×17.5×5 mm)，。</a:t>
                      </a:r>
                      <a:endParaRPr lang="zh-TW" altLang="en-US" sz="160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lvl="0">
                        <a:buNone/>
                      </a:pPr>
                      <a:r>
                        <a:rPr lang="zh-TW" sz="1600" b="0" u="none" strike="noStrike" noProof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2. </a:t>
                      </a:r>
                      <a:r>
                        <a:rPr lang="zh-TW" sz="1600" b="1" u="none" strike="noStrike" noProof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感測器 (IMU)：</a:t>
                      </a:r>
                      <a:r>
                        <a:rPr lang="zh-TW" sz="1600" b="0" u="none" strike="noStrike" noProof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zh-TW" sz="1600" b="1" u="none" strike="noStrike" noProof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LSM6DS3TR</a:t>
                      </a:r>
                      <a:r>
                        <a:rPr lang="zh-TW" sz="1600" b="0" u="none" strike="noStrike" noProof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，提供六軸資料（加速度計 + 陀螺儀）。</a:t>
                      </a:r>
                      <a:endParaRPr lang="zh-TW" altLang="en-US" sz="160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lvl="0">
                        <a:buNone/>
                      </a:pPr>
                      <a:r>
                        <a:rPr lang="zh-TW" sz="1600" b="0" u="none" strike="noStrike" noProof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3. </a:t>
                      </a:r>
                      <a:r>
                        <a:rPr lang="zh-TW" sz="1600" b="1" u="none" strike="noStrike" noProof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電池：</a:t>
                      </a:r>
                      <a:r>
                        <a:rPr lang="zh-TW" sz="1600" b="0" u="none" strike="noStrike" noProof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600" b="1" u="none" strike="noStrike" noProof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701230</a:t>
                      </a:r>
                      <a:r>
                        <a:rPr lang="zh-TW" sz="1600" b="0" u="none" strike="noStrike" noProof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(3.</a:t>
                      </a:r>
                      <a:r>
                        <a:rPr lang="en-US" altLang="zh-TW" sz="1600" b="0" u="none" strike="noStrike" noProof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7</a:t>
                      </a:r>
                      <a:r>
                        <a:rPr lang="zh-TW" sz="1600" b="0" u="none" strike="noStrike" noProof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V </a:t>
                      </a:r>
                      <a:r>
                        <a:rPr lang="en-US" altLang="zh-TW" sz="1600" b="0" u="none" strike="noStrike" noProof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250mAh </a:t>
                      </a:r>
                      <a:r>
                        <a:rPr lang="zh-TW" sz="1600" b="0" u="none" strike="noStrike" noProof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鋰電池，尺寸：</a:t>
                      </a:r>
                      <a:r>
                        <a:rPr lang="en-US" altLang="zh-TW" sz="1600" b="0" u="none" strike="noStrike" noProof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31</a:t>
                      </a:r>
                      <a:r>
                        <a:rPr lang="zh-TW" sz="1600" b="0" u="none" strike="noStrike" noProof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×1</a:t>
                      </a:r>
                      <a:r>
                        <a:rPr lang="en-US" altLang="zh-TW" sz="1600" b="0" u="none" strike="noStrike" noProof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  <a:r>
                        <a:rPr lang="zh-TW" sz="1600" b="0" u="none" strike="noStrike" noProof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×</a:t>
                      </a:r>
                      <a:r>
                        <a:rPr lang="en-US" altLang="zh-TW" sz="1600" b="0" u="none" strike="noStrike" noProof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</a:t>
                      </a:r>
                      <a:r>
                        <a:rPr lang="zh-TW" sz="1600" b="0" u="none" strike="noStrike" noProof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mm)。</a:t>
                      </a:r>
                      <a:endParaRPr lang="zh-TW" altLang="en-US" sz="160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lvl="0">
                        <a:buNone/>
                      </a:pPr>
                      <a:r>
                        <a:rPr lang="zh-TW" sz="1600" b="0" u="none" strike="noStrike" noProof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4. </a:t>
                      </a:r>
                      <a:r>
                        <a:rPr lang="zh-TW" sz="1600" b="1" u="none" strike="noStrike" noProof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充電接口：</a:t>
                      </a:r>
                      <a:r>
                        <a:rPr lang="zh-TW" sz="1600" b="0" u="none" strike="noStrike" noProof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Type-C。</a:t>
                      </a:r>
                      <a:endParaRPr lang="zh-TW" sz="160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47428840"/>
                  </a:ext>
                </a:extLst>
              </a:tr>
              <a:tr h="189135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zh-TW" sz="1600" b="1" u="none" strike="noStrike" noProof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III. 實體鑲嵌與焊接工作 (H/W Integration)</a:t>
                      </a:r>
                      <a:endParaRPr lang="zh-TW" sz="160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zh-TW" sz="1600" b="0" u="none" strike="noStrike" noProof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確保了電路板和電源的穩定固定，以便嵌入球拍手柄末端。</a:t>
                      </a:r>
                      <a:endParaRPr lang="zh-TW" altLang="en-US" sz="160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180975" lvl="0" indent="-180975">
                        <a:buFont typeface="Arial" panose="020B0604020202020204" pitchFamily="34" charset="0"/>
                        <a:buChar char="•"/>
                      </a:pPr>
                      <a:r>
                        <a:rPr lang="zh-TW" sz="1600" b="1" u="none" strike="noStrike" noProof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鑲嵌設計：</a:t>
                      </a:r>
                      <a:r>
                        <a:rPr lang="zh-TW" sz="1600" b="0" u="none" strike="noStrike" noProof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使用定制的模組外殼（ 3D 列印結構），將 MCU、IMU 和電池緊密固定，並露出 Type-C 充電接口</a:t>
                      </a:r>
                      <a:r>
                        <a:rPr lang="zh-TW" altLang="en-US" sz="1600" b="0" u="none" strike="noStrike" noProof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。</a:t>
                      </a:r>
                      <a:endParaRPr lang="zh-TW" altLang="en-US" sz="160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180975" lvl="0" indent="-180975">
                        <a:buFont typeface="Arial" panose="020B0604020202020204" pitchFamily="34" charset="0"/>
                        <a:buChar char="•"/>
                      </a:pPr>
                      <a:r>
                        <a:rPr lang="zh-TW" sz="1600" b="1" u="none" strike="noStrike" noProof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焊接重點：</a:t>
                      </a:r>
                      <a:r>
                        <a:rPr lang="zh-TW" sz="1600" b="0" u="none" strike="noStrike" noProof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將</a:t>
                      </a:r>
                      <a:r>
                        <a:rPr lang="zh-TW" altLang="en-US" sz="1600" b="0" u="none" strike="noStrike" noProof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 </a:t>
                      </a:r>
                      <a:r>
                        <a:rPr lang="en-US" altLang="zh-TW" sz="1600" b="1" u="none" strike="noStrike" noProof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701230 </a:t>
                      </a:r>
                      <a:r>
                        <a:rPr lang="zh-TW" altLang="en-US" sz="1600" b="1" u="none" strike="noStrike" noProof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 </a:t>
                      </a:r>
                      <a:r>
                        <a:rPr lang="zh-TW" sz="1600" b="1" u="none" strike="noStrike" noProof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電池</a:t>
                      </a:r>
                      <a:r>
                        <a:rPr lang="zh-TW" sz="1600" b="0" u="none" strike="noStrike" noProof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的紅黑線焊接至 </a:t>
                      </a:r>
                      <a:r>
                        <a:rPr lang="zh-TW" sz="1600" b="1" u="none" strike="noStrike" noProof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Seeed XIAO nRF52840 Sense</a:t>
                      </a:r>
                      <a:r>
                        <a:rPr lang="zh-TW" sz="1600" b="0" u="none" strike="noStrike" noProof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主控板，確保穩定的電源供應。</a:t>
                      </a:r>
                      <a:endParaRPr lang="zh-TW" altLang="en-US" sz="160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180975" lvl="0" indent="-180975">
                        <a:buFont typeface="Arial" panose="020B0604020202020204" pitchFamily="34" charset="0"/>
                        <a:buChar char="•"/>
                      </a:pPr>
                      <a:r>
                        <a:rPr lang="zh-TW" sz="1600" b="1" u="none" strike="noStrike" noProof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結構尺寸參考：</a:t>
                      </a:r>
                      <a:r>
                        <a:rPr lang="zh-TW" sz="1600" b="0" u="none" strike="noStrike" noProof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內部模組的主體寬度約為 21.83 mm，高度約 34.40 mm</a:t>
                      </a:r>
                      <a:endParaRPr lang="zh-TW" sz="160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41578951"/>
                  </a:ext>
                </a:extLst>
              </a:tr>
            </a:tbl>
          </a:graphicData>
        </a:graphic>
      </p:graphicFrame>
      <p:sp>
        <p:nvSpPr>
          <p:cNvPr id="10" name="文字方塊 9">
            <a:extLst>
              <a:ext uri="{FF2B5EF4-FFF2-40B4-BE49-F238E27FC236}">
                <a16:creationId xmlns:a16="http://schemas.microsoft.com/office/drawing/2014/main" id="{BA77AD7D-1F85-6109-42FE-E8E991264CA2}"/>
              </a:ext>
            </a:extLst>
          </p:cNvPr>
          <p:cNvSpPr txBox="1"/>
          <p:nvPr/>
        </p:nvSpPr>
        <p:spPr>
          <a:xfrm>
            <a:off x="9864248" y="6492657"/>
            <a:ext cx="232775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1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Microsoft JhengHei"/>
                <a:ea typeface="Microsoft JhengHei"/>
                <a:cs typeface="+mn-lt"/>
              </a:rPr>
              <a:t>P78141124  </a:t>
            </a:r>
            <a:r>
              <a:rPr kumimoji="0" lang="zh-TW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Microsoft JhengHei"/>
                <a:ea typeface="Microsoft JhengHei"/>
                <a:cs typeface="+mn-lt"/>
              </a:rPr>
              <a:t> 蘇昱彰</a:t>
            </a:r>
            <a:endParaRPr kumimoji="0" lang="zh-TW" altLang="en-US" sz="1800" b="1" i="0" u="none" strike="noStrike" kern="1200" cap="none" spc="0" normalizeH="0" baseline="0" noProof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Microsoft JhengHei"/>
              <a:ea typeface="Microsoft JhengHei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45963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1A3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A990493-3021-715C-3B26-CD187043E7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C62843C7-ED22-34FA-C46C-FC4FD6E8F4BC}"/>
              </a:ext>
            </a:extLst>
          </p:cNvPr>
          <p:cNvSpPr/>
          <p:nvPr/>
        </p:nvSpPr>
        <p:spPr>
          <a:xfrm>
            <a:off x="531141" y="483099"/>
            <a:ext cx="167640" cy="5923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EC1E490C-3DEF-7D8E-03D7-65F7E48340AF}"/>
              </a:ext>
            </a:extLst>
          </p:cNvPr>
          <p:cNvSpPr/>
          <p:nvPr/>
        </p:nvSpPr>
        <p:spPr>
          <a:xfrm>
            <a:off x="698781" y="483099"/>
            <a:ext cx="3545804" cy="461665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硬體設計(Model A)</a:t>
            </a: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文本框 8">
            <a:extLst>
              <a:ext uri="{FF2B5EF4-FFF2-40B4-BE49-F238E27FC236}">
                <a16:creationId xmlns:a16="http://schemas.microsoft.com/office/drawing/2014/main" id="{A2D077E8-7410-1E08-A7FE-89CF79F27C90}"/>
              </a:ext>
            </a:extLst>
          </p:cNvPr>
          <p:cNvSpPr txBox="1"/>
          <p:nvPr/>
        </p:nvSpPr>
        <p:spPr>
          <a:xfrm>
            <a:off x="698781" y="874488"/>
            <a:ext cx="35458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6000" b="1">
                <a:blipFill dpi="0" rotWithShape="1">
                  <a:blip r:embed="rId3"/>
                  <a:srcRect/>
                  <a:stretch>
                    <a:fillRect/>
                  </a:stretch>
                </a:blipFill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Hardware Design</a:t>
            </a: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00A2817B-E752-6A72-CACD-6578A4F9F40F}"/>
              </a:ext>
            </a:extLst>
          </p:cNvPr>
          <p:cNvGraphicFramePr>
            <a:graphicFrameLocks noGrp="1"/>
          </p:cNvGraphicFramePr>
          <p:nvPr/>
        </p:nvGraphicFramePr>
        <p:xfrm>
          <a:off x="533584" y="1493557"/>
          <a:ext cx="11145706" cy="476754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64836">
                  <a:extLst>
                    <a:ext uri="{9D8B030D-6E8A-4147-A177-3AD203B41FA5}">
                      <a16:colId xmlns:a16="http://schemas.microsoft.com/office/drawing/2014/main" val="589962265"/>
                    </a:ext>
                  </a:extLst>
                </a:gridCol>
                <a:gridCol w="9080870">
                  <a:extLst>
                    <a:ext uri="{9D8B030D-6E8A-4147-A177-3AD203B41FA5}">
                      <a16:colId xmlns:a16="http://schemas.microsoft.com/office/drawing/2014/main" val="2068718685"/>
                    </a:ext>
                  </a:extLst>
                </a:gridCol>
              </a:tblGrid>
              <a:tr h="939588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zh-TW" sz="1600" b="1" u="none" strike="noStrike" noProof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I. </a:t>
                      </a:r>
                      <a:r>
                        <a:rPr lang="zh-TW" altLang="en-US" sz="1600" b="1" u="none" strike="noStrike" noProof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韌</a:t>
                      </a:r>
                      <a:r>
                        <a:rPr lang="zh-TW" sz="1600" b="1" u="none" strike="noStrike" noProof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體核心</a:t>
                      </a:r>
                      <a:r>
                        <a:rPr lang="zh-TW" altLang="en-US" sz="1600" b="1" u="none" strike="noStrike" kern="1200" noProof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功能</a:t>
                      </a:r>
                      <a:endParaRPr lang="zh-TW" altLang="en-US" sz="1600" b="1" u="none" strike="noStrike" kern="120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altLang="zh-TW" sz="1600" b="0" u="none" strike="noStrike" noProof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MCU</a:t>
                      </a:r>
                      <a:r>
                        <a:rPr lang="zh-TW" altLang="en-US" sz="1600" b="0" u="none" strike="noStrike" noProof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程式必須處理 </a:t>
                      </a:r>
                      <a:r>
                        <a:rPr lang="zh-TW" sz="1600" b="0" u="none" strike="noStrike" noProof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IMU</a:t>
                      </a:r>
                      <a:r>
                        <a:rPr lang="zh-TW" altLang="en-US" sz="1600" b="0" u="none" strike="noStrike" noProof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zh-TW" sz="1600" b="0" u="none" strike="noStrike" noProof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資料</a:t>
                      </a:r>
                      <a:r>
                        <a:rPr lang="zh-TW" altLang="en-US" sz="1600" b="0" u="none" strike="noStrike" noProof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的採集、預處理和無線</a:t>
                      </a:r>
                      <a:r>
                        <a:rPr lang="zh-TW" sz="1600" b="0" u="none" strike="noStrike" noProof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傳輸：</a:t>
                      </a:r>
                      <a:endParaRPr lang="zh-TW" altLang="en-US" sz="160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lvl="0">
                        <a:buNone/>
                      </a:pPr>
                      <a:r>
                        <a:rPr lang="en-US" altLang="zh-TW" sz="1600" b="0" u="none" strike="noStrike" noProof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1.</a:t>
                      </a:r>
                      <a:r>
                        <a:rPr lang="zh-TW" altLang="en-US" sz="1600" b="0" u="none" strike="noStrike" noProof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zh-TW" altLang="en-US" sz="1600" b="1" u="none" strike="noStrike" noProof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即時採集：</a:t>
                      </a:r>
                      <a:r>
                        <a:rPr lang="zh-TW" altLang="en-US" sz="1600" b="0" u="none" strike="noStrike" noProof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採集 </a:t>
                      </a:r>
                      <a:r>
                        <a:rPr lang="en-US" altLang="zh-TW" sz="1600" b="0" u="none" strike="noStrike" noProof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I</a:t>
                      </a:r>
                      <a:r>
                        <a:rPr lang="zh-TW" sz="1600" b="0" u="none" strike="noStrike" noProof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MU</a:t>
                      </a:r>
                      <a:r>
                        <a:rPr lang="zh-TW" altLang="en-US" sz="1600" b="0" u="none" strike="noStrike" noProof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zh-TW" sz="1600" b="0" u="none" strike="noStrike" noProof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的</a:t>
                      </a:r>
                      <a:r>
                        <a:rPr lang="zh-TW" altLang="en-US" sz="1600" b="0" u="none" strike="noStrike" noProof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加速度和角速度資料。</a:t>
                      </a:r>
                      <a:r>
                        <a:rPr lang="en-US" altLang="zh-TW" sz="1600" b="0" u="none" strike="noStrike" noProof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I</a:t>
                      </a:r>
                      <a:r>
                        <a:rPr lang="zh-TW" sz="1600" b="0" u="none" strike="noStrike" noProof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MU </a:t>
                      </a:r>
                      <a:r>
                        <a:rPr lang="zh-TW" altLang="en-US" sz="1600" b="0" u="none" strike="noStrike" noProof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資料輸出頻率 </a:t>
                      </a:r>
                      <a:r>
                        <a:rPr lang="en-US" altLang="zh-TW" sz="1600" b="0" u="none" strike="noStrike" noProof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(ODR)</a:t>
                      </a:r>
                      <a:r>
                        <a:rPr lang="zh-TW" altLang="en-US" sz="1600" b="0" u="none" strike="noStrike" noProof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為 </a:t>
                      </a:r>
                      <a:r>
                        <a:rPr lang="en-US" altLang="zh-TW" sz="1600" b="0" u="none" strike="noStrike" noProof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416</a:t>
                      </a:r>
                      <a:r>
                        <a:rPr lang="zh-TW" altLang="en-US" sz="1600" b="0" u="none" strike="noStrike" noProof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600" b="0" u="none" strike="noStrike" noProof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Hz</a:t>
                      </a:r>
                      <a:r>
                        <a:rPr lang="zh-TW" altLang="en-US" sz="1600" b="0" u="none" strike="noStrike" noProof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。</a:t>
                      </a:r>
                      <a:endParaRPr lang="zh-TW" altLang="en-US" sz="160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lvl="0">
                        <a:buNone/>
                      </a:pPr>
                      <a:r>
                        <a:rPr lang="en-US" altLang="zh-TW" sz="1600" b="0" u="none" strike="noStrike" noProof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2.</a:t>
                      </a:r>
                      <a:r>
                        <a:rPr lang="zh-TW" altLang="en-US" sz="1600" b="0" u="none" strike="noStrike" noProof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zh-TW" altLang="en-US" sz="1600" b="1" u="none" strike="noStrike" noProof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資料封包化：</a:t>
                      </a:r>
                      <a:r>
                        <a:rPr lang="zh-TW" altLang="en-US" sz="1600" b="0" u="none" strike="noStrike" noProof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將 </a:t>
                      </a:r>
                      <a:r>
                        <a:rPr lang="en-US" altLang="zh-TW" sz="1600" b="0" u="none" strike="noStrike" noProof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6</a:t>
                      </a:r>
                      <a:r>
                        <a:rPr lang="zh-TW" altLang="en-US" sz="1600" b="0" u="none" strike="noStrike" noProof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軸資料、時間戳記和電壓打包成統一的格式</a:t>
                      </a:r>
                      <a:endParaRPr lang="zh-TW" sz="160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32506931"/>
                  </a:ext>
                </a:extLst>
              </a:tr>
              <a:tr h="177477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1" u="none" strike="noStrike" noProof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II. BLE </a:t>
                      </a:r>
                      <a:r>
                        <a:rPr lang="en-US" sz="1600" b="1" u="none" strike="noStrike" noProof="0" err="1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通訊協定詳解</a:t>
                      </a:r>
                      <a:r>
                        <a:rPr lang="en-US" sz="1600" b="1" u="none" strike="noStrike" noProof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(</a:t>
                      </a:r>
                      <a:r>
                        <a:rPr lang="en-US" sz="1600" b="1" u="none" strike="noStrike" noProof="0" err="1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資料傳輸程式</a:t>
                      </a:r>
                      <a:r>
                        <a:rPr lang="en-US" sz="1600" b="1" u="none" strike="noStrike" noProof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endParaRPr lang="zh-TW" altLang="en-US" sz="160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zh-TW" altLang="en-US" sz="1600" b="0" u="none" strike="noStrike" noProof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程式使用 </a:t>
                      </a:r>
                      <a:r>
                        <a:rPr lang="en-US" altLang="zh-TW" sz="1600" b="1" u="none" strike="noStrike" noProof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Bluetooth</a:t>
                      </a:r>
                      <a:r>
                        <a:rPr lang="zh-TW" altLang="en-US" sz="1600" b="1" u="none" strike="noStrike" noProof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600" b="1" u="none" strike="noStrike" noProof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5.0</a:t>
                      </a:r>
                      <a:r>
                        <a:rPr lang="zh-TW" altLang="en-US" sz="1600" b="1" u="none" strike="noStrike" noProof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600" b="1" u="none" strike="noStrike" noProof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(BLE)</a:t>
                      </a:r>
                      <a:r>
                        <a:rPr lang="zh-TW" altLang="en-US" sz="1600" b="0" u="none" strike="noStrike" noProof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將資料傳輸至手機 </a:t>
                      </a:r>
                      <a:r>
                        <a:rPr lang="en-US" altLang="zh-TW" sz="1600" b="0" u="none" strike="noStrike" noProof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App</a:t>
                      </a:r>
                      <a:r>
                        <a:rPr lang="zh-TW" altLang="en-US" sz="1600" b="0" u="none" strike="noStrike" noProof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：</a:t>
                      </a:r>
                      <a:endParaRPr lang="zh-TW" altLang="en-US" sz="160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lvl="0">
                        <a:buNone/>
                      </a:pPr>
                      <a:r>
                        <a:rPr lang="en-US" altLang="zh-TW" sz="1600" b="0" u="none" strike="noStrike" noProof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1.</a:t>
                      </a:r>
                      <a:r>
                        <a:rPr lang="zh-TW" altLang="en-US" sz="1600" b="0" u="none" strike="noStrike" noProof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zh-TW" altLang="en-US" sz="1600" b="1" u="none" strike="noStrike" noProof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設備識別：</a:t>
                      </a:r>
                      <a:r>
                        <a:rPr lang="zh-TW" altLang="en-US" sz="1600" b="0" u="none" strike="noStrike" noProof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設備名稱 </a:t>
                      </a:r>
                      <a:r>
                        <a:rPr lang="en-US" altLang="zh-TW" sz="1600" b="0" u="none" strike="noStrike" noProof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(Device</a:t>
                      </a:r>
                      <a:r>
                        <a:rPr lang="zh-TW" altLang="en-US" sz="1600" b="0" u="none" strike="noStrike" noProof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600" b="0" u="none" strike="noStrike" noProof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Name)</a:t>
                      </a:r>
                      <a:r>
                        <a:rPr lang="zh-TW" altLang="en-US" sz="1600" b="0" u="none" strike="noStrike" noProof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設定為 </a:t>
                      </a:r>
                      <a:r>
                        <a:rPr lang="en-US" altLang="zh-TW" sz="1600" b="1" u="none" strike="noStrike" noProof="0" err="1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SmartRacket</a:t>
                      </a:r>
                      <a:r>
                        <a:rPr lang="zh-TW" altLang="en-US" sz="1600" b="0" u="none" strike="noStrike" noProof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。</a:t>
                      </a:r>
                      <a:endParaRPr lang="zh-TW" altLang="en-US" sz="160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lvl="0">
                        <a:buNone/>
                      </a:pPr>
                      <a:r>
                        <a:rPr lang="en-US" altLang="zh-TW" sz="1600" b="0" u="none" strike="noStrike" noProof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2.</a:t>
                      </a:r>
                      <a:r>
                        <a:rPr lang="zh-TW" altLang="en-US" sz="1600" b="0" u="none" strike="noStrike" noProof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zh-TW" altLang="en-US" sz="1600" b="1" u="none" strike="noStrike" noProof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連接模式：</a:t>
                      </a:r>
                      <a:r>
                        <a:rPr lang="zh-TW" altLang="en-US" sz="1600" b="0" u="none" strike="noStrike" noProof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傳感器作為 </a:t>
                      </a:r>
                      <a:r>
                        <a:rPr lang="zh-TW" altLang="en-US" sz="1600" b="1" u="none" strike="noStrike" noProof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從端 </a:t>
                      </a:r>
                      <a:r>
                        <a:rPr lang="en-US" altLang="zh-TW" sz="1600" b="1" u="none" strike="noStrike" noProof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(Slave)</a:t>
                      </a:r>
                      <a:r>
                        <a:rPr lang="zh-TW" altLang="en-US" sz="1600" b="0" u="none" strike="noStrike" noProof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，手機 </a:t>
                      </a:r>
                      <a:r>
                        <a:rPr lang="en-US" altLang="zh-TW" sz="1600" b="0" u="none" strike="noStrike" noProof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App</a:t>
                      </a:r>
                      <a:r>
                        <a:rPr lang="zh-TW" altLang="en-US" sz="1600" b="0" u="none" strike="noStrike" noProof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為主端 </a:t>
                      </a:r>
                      <a:r>
                        <a:rPr lang="en-US" altLang="zh-TW" sz="1600" b="0" u="none" strike="noStrike" noProof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(Master)</a:t>
                      </a:r>
                      <a:r>
                        <a:rPr lang="zh-TW" altLang="en-US" sz="1600" b="0" u="none" strike="noStrike" noProof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。</a:t>
                      </a:r>
                      <a:endParaRPr lang="zh-TW" altLang="en-US" sz="160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lvl="0">
                        <a:buNone/>
                      </a:pPr>
                      <a:r>
                        <a:rPr lang="en-US" altLang="zh-TW" sz="1600" b="0" u="none" strike="noStrike" noProof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3.</a:t>
                      </a:r>
                      <a:r>
                        <a:rPr lang="zh-TW" altLang="en-US" sz="1600" b="0" u="none" strike="noStrike" noProof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zh-TW" altLang="en-US" sz="1600" b="1" u="none" strike="noStrike" noProof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傳輸方式：</a:t>
                      </a:r>
                      <a:r>
                        <a:rPr lang="zh-TW" altLang="en-US" sz="1600" b="0" u="none" strike="noStrike" noProof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主要使用 </a:t>
                      </a:r>
                      <a:r>
                        <a:rPr lang="en-US" altLang="zh-TW" sz="1600" b="1" u="none" strike="noStrike" noProof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BLE</a:t>
                      </a:r>
                      <a:r>
                        <a:rPr lang="zh-TW" altLang="en-US" sz="1600" b="1" u="none" strike="noStrike" noProof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600" b="1" u="none" strike="noStrike" noProof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Notification</a:t>
                      </a:r>
                      <a:r>
                        <a:rPr lang="zh-TW" altLang="en-US" sz="1600" b="1" u="none" strike="noStrike" noProof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（推播模式）</a:t>
                      </a:r>
                      <a:r>
                        <a:rPr lang="zh-TW" altLang="en-US" sz="1600" b="0" u="none" strike="noStrike" noProof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，這意味著 </a:t>
                      </a:r>
                      <a:r>
                        <a:rPr lang="en-US" altLang="zh-TW" sz="1600" b="0" u="none" strike="noStrike" noProof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MCU</a:t>
                      </a:r>
                      <a:r>
                        <a:rPr lang="zh-TW" altLang="en-US" sz="1600" b="0" u="none" strike="noStrike" noProof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程式會主動將資料推播給手機，無需手機主動讀取 </a:t>
                      </a:r>
                      <a:r>
                        <a:rPr lang="en-US" altLang="zh-TW" sz="1600" b="0" u="none" strike="noStrike" noProof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(Read)</a:t>
                      </a:r>
                      <a:r>
                        <a:rPr lang="zh-TW" altLang="en-US" sz="1600" b="0" u="none" strike="noStrike" noProof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。</a:t>
                      </a:r>
                      <a:endParaRPr lang="zh-TW" altLang="en-US" sz="160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lvl="0">
                        <a:buNone/>
                      </a:pPr>
                      <a:r>
                        <a:rPr lang="en-US" altLang="zh-TW" sz="1600" b="0" u="none" strike="noStrike" noProof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4.</a:t>
                      </a:r>
                      <a:r>
                        <a:rPr lang="zh-TW" altLang="en-US" sz="1600" b="0" u="none" strike="noStrike" noProof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zh-TW" altLang="en-US" sz="1600" b="1" u="none" strike="noStrike" noProof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傳輸速率：</a:t>
                      </a:r>
                      <a:r>
                        <a:rPr lang="zh-TW" altLang="en-US" sz="1600" b="0" u="none" strike="noStrike" noProof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傳輸頻率為 </a:t>
                      </a:r>
                      <a:r>
                        <a:rPr lang="en-US" altLang="zh-TW" sz="1600" b="1" u="none" strike="noStrike" noProof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40</a:t>
                      </a:r>
                      <a:r>
                        <a:rPr lang="zh-TW" altLang="en-US" sz="1600" b="1" u="none" strike="noStrike" noProof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600" b="1" u="none" strike="noStrike" noProof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Hz</a:t>
                      </a:r>
                      <a:r>
                        <a:rPr lang="zh-TW" altLang="en-US" sz="1600" b="0" u="none" strike="noStrike" noProof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（每 </a:t>
                      </a:r>
                      <a:r>
                        <a:rPr lang="en-US" altLang="zh-TW" sz="1600" b="0" u="none" strike="noStrike" noProof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25ms</a:t>
                      </a:r>
                      <a:r>
                        <a:rPr lang="zh-TW" altLang="en-US" sz="1600" b="0" u="none" strike="noStrike" noProof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傳送一次），廣播間隔為 </a:t>
                      </a:r>
                      <a:r>
                        <a:rPr lang="en-US" altLang="zh-TW" sz="1600" b="0" u="none" strike="noStrike" noProof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100ms</a:t>
                      </a:r>
                      <a:r>
                        <a:rPr lang="zh-TW" altLang="en-US" sz="1600" b="0" u="none" strike="noStrike" noProof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（未連接時）</a:t>
                      </a:r>
                      <a:endParaRPr lang="zh-TW" sz="160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47428840"/>
                  </a:ext>
                </a:extLst>
              </a:tr>
              <a:tr h="2053176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altLang="zh-TW" sz="1600" b="1" u="none" strike="noStrike" noProof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III. </a:t>
                      </a:r>
                      <a:r>
                        <a:rPr lang="zh-TW" altLang="en-US" sz="1600" b="1" u="none" strike="noStrike" noProof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資料封包結構（</a:t>
                      </a:r>
                      <a:r>
                        <a:rPr lang="en-US" sz="1600" b="1" u="none" strike="noStrike" noProof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30 Bytes</a:t>
                      </a:r>
                      <a:r>
                        <a:rPr lang="zh-TW" altLang="en-US" sz="1600" b="1" u="none" strike="noStrike" noProof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）</a:t>
                      </a:r>
                      <a:endParaRPr lang="zh-TW" sz="160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zh-TW" altLang="en-US" sz="1600" b="0" u="none" strike="noStrike" noProof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程式需按照指定的 </a:t>
                      </a:r>
                      <a:r>
                        <a:rPr lang="zh-TW" altLang="en-US" sz="1600" b="1" u="none" strike="noStrike" noProof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二進位格式 </a:t>
                      </a:r>
                      <a:r>
                        <a:rPr lang="en-US" altLang="zh-TW" sz="1600" b="1" u="none" strike="noStrike" noProof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(Little-Endian)</a:t>
                      </a:r>
                      <a:r>
                        <a:rPr lang="zh-TW" altLang="en-US" sz="1600" b="0" u="none" strike="noStrike" noProof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組織每筆 </a:t>
                      </a:r>
                      <a:r>
                        <a:rPr lang="en-US" altLang="zh-TW" sz="1600" b="0" u="none" strike="noStrike" noProof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30</a:t>
                      </a:r>
                      <a:r>
                        <a:rPr lang="zh-TW" altLang="en-US" sz="1600" b="0" u="none" strike="noStrike" noProof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600" b="0" u="none" strike="noStrike" noProof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bytes</a:t>
                      </a:r>
                      <a:r>
                        <a:rPr lang="zh-TW" altLang="en-US" sz="1600" b="0" u="none" strike="noStrike" noProof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的資料封包。</a:t>
                      </a:r>
                      <a:r>
                        <a:rPr lang="zh-TW" sz="1600" b="0" u="none" strike="noStrike" noProof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確保手</a:t>
                      </a:r>
                      <a:r>
                        <a:rPr lang="zh-TW" altLang="en-US" sz="1600" b="0" u="none" strike="noStrike" noProof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機 </a:t>
                      </a:r>
                      <a:r>
                        <a:rPr lang="en-US" altLang="zh-TW" sz="1600" b="0" u="none" strike="noStrike" noProof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App</a:t>
                      </a:r>
                      <a:r>
                        <a:rPr lang="zh-TW" altLang="en-US" sz="1600" b="0" u="none" strike="noStrike" noProof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能正確解析這些原始資料</a:t>
                      </a:r>
                      <a:r>
                        <a:rPr lang="zh-TW" sz="1600" b="0" u="none" strike="noStrike" noProof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。</a:t>
                      </a:r>
                      <a:endParaRPr lang="zh-TW" sz="160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lvl="0">
                        <a:buNone/>
                      </a:pPr>
                      <a:r>
                        <a:rPr lang="zh-TW" altLang="en-US" sz="1600" b="0" u="none" strike="noStrike" noProof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關鍵欄位及單位包括</a:t>
                      </a:r>
                      <a:r>
                        <a:rPr lang="zh-TW" sz="1600" b="0" u="none" strike="noStrike" noProof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：</a:t>
                      </a:r>
                      <a:endParaRPr lang="zh-TW" altLang="en-US" sz="160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lvl="0">
                        <a:buNone/>
                      </a:pPr>
                      <a:r>
                        <a:rPr lang="en-US" altLang="zh-TW" sz="1600" b="0" u="none" strike="noStrike" noProof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—</a:t>
                      </a:r>
                      <a:r>
                        <a:rPr lang="zh-TW" altLang="en-US" sz="1600" b="0" u="none" strike="noStrike" noProof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zh-TW" altLang="en-US" sz="1600" b="1" u="none" strike="noStrike" noProof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時間戳記 </a:t>
                      </a:r>
                      <a:r>
                        <a:rPr lang="en-US" altLang="zh-TW" sz="1600" b="1" u="none" strike="noStrike" noProof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(timestamp)</a:t>
                      </a:r>
                      <a:r>
                        <a:rPr lang="zh-TW" sz="1600" b="0" u="none" strike="noStrike" noProof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：</a:t>
                      </a:r>
                      <a:r>
                        <a:rPr lang="en-US" altLang="zh-TW" sz="1600" b="0" u="none" strike="noStrike" noProof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</a:t>
                      </a:r>
                      <a:r>
                        <a:rPr lang="zh-TW" altLang="en-US" sz="1600" b="0" u="none" strike="noStrike" noProof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600" b="0" u="none" strike="noStrike" noProof="0" err="1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byt</a:t>
                      </a:r>
                      <a:r>
                        <a:rPr lang="zh-TW" sz="1600" b="0" u="none" strike="noStrike" noProof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e</a:t>
                      </a:r>
                      <a:r>
                        <a:rPr lang="en-US" altLang="zh-TW" sz="1600" b="0" u="none" strike="noStrike" noProof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</a:t>
                      </a:r>
                      <a:r>
                        <a:rPr lang="zh-TW" altLang="en-US" sz="1600" b="0" u="none" strike="noStrike" noProof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600" b="0" u="none" strike="noStrike" noProof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en-US" altLang="zh-TW" sz="1600" b="0" u="none" strike="noStrike" noProof="0" err="1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millis</a:t>
                      </a:r>
                      <a:r>
                        <a:rPr lang="en-US" altLang="zh-TW" sz="1600" b="0" u="none" strike="noStrike" noProof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()</a:t>
                      </a:r>
                      <a:r>
                        <a:rPr lang="zh-TW" altLang="en-US" sz="1600" b="0" u="none" strike="noStrike" noProof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，單位：毫秒</a:t>
                      </a:r>
                      <a:r>
                        <a:rPr lang="en-US" altLang="zh-TW" sz="1600" b="0" u="none" strike="noStrike" noProof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r>
                        <a:rPr lang="zh-TW" altLang="en-US" sz="1600" b="0" u="none" strike="noStrike" noProof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。</a:t>
                      </a:r>
                      <a:endParaRPr lang="zh-TW" altLang="en-US" sz="160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lvl="0">
                        <a:buNone/>
                      </a:pPr>
                      <a:r>
                        <a:rPr lang="en-US" altLang="zh-TW" sz="1600" b="0" u="none" strike="noStrike" noProof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—</a:t>
                      </a:r>
                      <a:r>
                        <a:rPr lang="zh-TW" altLang="en-US" sz="1600" b="0" u="none" strike="noStrike" noProof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zh-TW" altLang="en-US" sz="1600" b="1" u="none" strike="noStrike" noProof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加速度 </a:t>
                      </a:r>
                      <a:r>
                        <a:rPr lang="en-US" altLang="zh-TW" sz="1600" b="1" u="none" strike="noStrike" noProof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(accel</a:t>
                      </a:r>
                      <a:r>
                        <a:rPr lang="zh-TW" altLang="en-US" sz="1600" b="1" u="none" strike="noStrike" noProof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600" b="1" u="none" strike="noStrike" noProof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X/Y/Z)</a:t>
                      </a:r>
                      <a:r>
                        <a:rPr lang="zh-TW" altLang="en-US" sz="1600" b="0" u="none" strike="noStrike" noProof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：共 </a:t>
                      </a:r>
                      <a:r>
                        <a:rPr lang="en-US" altLang="zh-TW" sz="1600" b="0" u="none" strike="noStrike" noProof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12</a:t>
                      </a:r>
                      <a:r>
                        <a:rPr lang="zh-TW" altLang="en-US" sz="1600" b="0" u="none" strike="noStrike" noProof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600" b="0" u="none" strike="noStrike" noProof="0" err="1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byt</a:t>
                      </a:r>
                      <a:r>
                        <a:rPr lang="zh-TW" sz="1600" b="0" u="none" strike="noStrike" noProof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e</a:t>
                      </a:r>
                      <a:r>
                        <a:rPr lang="en-US" altLang="zh-TW" sz="1600" b="0" u="none" strike="noStrike" noProof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</a:t>
                      </a:r>
                      <a:r>
                        <a:rPr lang="zh-TW" sz="1600" b="0" u="none" strike="noStrike" noProof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(</a:t>
                      </a:r>
                      <a:r>
                        <a:rPr lang="en-US" altLang="zh-TW" sz="1600" b="0" u="none" strike="noStrike" noProof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float</a:t>
                      </a:r>
                      <a:r>
                        <a:rPr lang="zh-TW" sz="1600" b="0" u="none" strike="noStrike" noProof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格式，單位：</a:t>
                      </a:r>
                      <a:r>
                        <a:rPr lang="en-US" altLang="zh-TW" sz="1600" b="1" u="none" strike="noStrike" noProof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g</a:t>
                      </a:r>
                      <a:r>
                        <a:rPr lang="zh-TW" sz="1600" b="0" u="none" strike="noStrike" noProof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，</a:t>
                      </a:r>
                      <a:r>
                        <a:rPr lang="zh-TW" altLang="en-US" sz="1600" b="0" u="none" strike="noStrike" noProof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已校正並減去重力</a:t>
                      </a:r>
                      <a:r>
                        <a:rPr lang="en-US" altLang="zh-TW" sz="1600" b="0" u="none" strike="noStrike" noProof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r>
                        <a:rPr lang="zh-TW" sz="1600" b="0" u="none" strike="noStrike" noProof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。</a:t>
                      </a:r>
                      <a:endParaRPr lang="zh-TW" altLang="en-US" sz="160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lvl="0">
                        <a:buNone/>
                      </a:pPr>
                      <a:r>
                        <a:rPr lang="zh-TW" sz="1600" b="0" u="none" strike="noStrike" noProof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— </a:t>
                      </a:r>
                      <a:r>
                        <a:rPr lang="zh-TW" sz="1600" b="1" u="none" strike="noStrike" noProof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角速度 (</a:t>
                      </a:r>
                      <a:r>
                        <a:rPr lang="en-US" altLang="zh-TW" sz="1600" b="1" u="none" strike="noStrike" noProof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gyro</a:t>
                      </a:r>
                      <a:r>
                        <a:rPr lang="zh-TW" sz="1600" b="1" u="none" strike="noStrike" noProof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600" b="1" u="none" strike="noStrike" noProof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X/Y/Z)</a:t>
                      </a:r>
                      <a:r>
                        <a:rPr lang="zh-TW" sz="1600" b="0" u="none" strike="noStrike" noProof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：共 1</a:t>
                      </a:r>
                      <a:r>
                        <a:rPr lang="en-US" altLang="zh-TW" sz="1600" b="0" u="none" strike="noStrike" noProof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  <a:r>
                        <a:rPr lang="zh-TW" altLang="en-US" sz="1600" b="0" u="none" strike="noStrike" noProof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600" b="0" u="none" strike="noStrike" noProof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bytes</a:t>
                      </a:r>
                      <a:r>
                        <a:rPr lang="zh-TW" altLang="en-US" sz="1600" b="0" u="none" strike="noStrike" noProof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600" b="0" u="none" strike="noStrike" noProof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(float</a:t>
                      </a:r>
                      <a:r>
                        <a:rPr lang="zh-TW" altLang="en-US" sz="1600" b="0" u="none" strike="noStrike" noProof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格式，單位：</a:t>
                      </a:r>
                      <a:r>
                        <a:rPr lang="en-US" altLang="zh-TW" sz="1600" b="1" u="none" strike="noStrike" noProof="0" err="1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dps</a:t>
                      </a:r>
                      <a:r>
                        <a:rPr lang="zh-TW" sz="1600" b="0" u="none" strike="noStrike" noProof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，度</a:t>
                      </a:r>
                      <a:r>
                        <a:rPr lang="en-US" altLang="zh-TW" sz="1600" b="0" u="none" strike="noStrike" noProof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</a:t>
                      </a:r>
                      <a:r>
                        <a:rPr lang="zh-TW" sz="1600" b="0" u="none" strike="noStrike" noProof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秒，已校正</a:t>
                      </a:r>
                      <a:r>
                        <a:rPr lang="en-US" altLang="zh-TW" sz="1600" b="0" u="none" strike="noStrike" noProof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r>
                        <a:rPr lang="zh-TW" sz="1600" b="0" u="none" strike="noStrike" noProof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。</a:t>
                      </a:r>
                      <a:endParaRPr lang="zh-TW" altLang="en-US" sz="160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lvl="0">
                        <a:buNone/>
                      </a:pPr>
                      <a:r>
                        <a:rPr lang="en-US" altLang="zh-TW" sz="1600" b="0" u="none" strike="noStrike" noProof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—</a:t>
                      </a:r>
                      <a:r>
                        <a:rPr lang="zh-TW" sz="1600" b="0" u="none" strike="noStrike" noProof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zh-TW" sz="1600" b="1" u="none" strike="noStrike" noProof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原始電壓 </a:t>
                      </a:r>
                      <a:r>
                        <a:rPr lang="en-US" altLang="zh-TW" sz="1600" b="1" u="none" strike="noStrike" noProof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en-US" altLang="zh-TW" sz="1600" b="1" u="none" strike="noStrike" noProof="0" err="1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voltageRaw</a:t>
                      </a:r>
                      <a:r>
                        <a:rPr lang="en-US" altLang="zh-TW" sz="1600" b="1" u="none" strike="noStrike" noProof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r>
                        <a:rPr lang="zh-TW" sz="1600" b="0" u="none" strike="noStrike" noProof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：</a:t>
                      </a:r>
                      <a:r>
                        <a:rPr lang="en-US" altLang="zh-TW" sz="1600" b="0" u="none" strike="noStrike" noProof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  <a:r>
                        <a:rPr lang="zh-TW" sz="1600" b="0" u="none" strike="noStrike" noProof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600" b="0" u="none" strike="noStrike" noProof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b</a:t>
                      </a:r>
                      <a:r>
                        <a:rPr lang="zh-TW" sz="1600" b="0" u="none" strike="noStrike" noProof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y</a:t>
                      </a:r>
                      <a:r>
                        <a:rPr lang="en-US" altLang="zh-TW" sz="1600" b="0" u="none" strike="noStrike" noProof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t</a:t>
                      </a:r>
                      <a:r>
                        <a:rPr lang="zh-TW" sz="1600" b="0" u="none" strike="noStrike" noProof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e</a:t>
                      </a:r>
                      <a:r>
                        <a:rPr lang="en-US" altLang="zh-TW" sz="1600" b="0" u="none" strike="noStrike" noProof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</a:t>
                      </a:r>
                      <a:r>
                        <a:rPr lang="zh-TW" sz="1600" b="0" u="none" strike="noStrike" noProof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600" b="0" u="none" strike="noStrike" noProof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sz="1600" b="0" u="none" strike="noStrike" noProof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需除以 </a:t>
                      </a:r>
                      <a:r>
                        <a:rPr lang="en-US" altLang="zh-TW" sz="1600" b="0" u="none" strike="noStrike" noProof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100.0</a:t>
                      </a:r>
                      <a:r>
                        <a:rPr lang="zh-TW" sz="1600" b="0" u="none" strike="noStrike" noProof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zh-TW" altLang="en-US" sz="1600" b="0" u="none" strike="noStrike" noProof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得到實際電壓</a:t>
                      </a:r>
                      <a:r>
                        <a:rPr lang="en-US" altLang="zh-TW" sz="1600" b="0" u="none" strike="noStrike" noProof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r>
                        <a:rPr lang="zh-TW" altLang="en-US" sz="1600" b="0" u="none" strike="noStrike" noProof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。</a:t>
                      </a:r>
                      <a:endParaRPr lang="zh-TW" sz="160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41578951"/>
                  </a:ext>
                </a:extLst>
              </a:tr>
            </a:tbl>
          </a:graphicData>
        </a:graphic>
      </p:graphicFrame>
      <p:sp>
        <p:nvSpPr>
          <p:cNvPr id="9" name="文字方塊 8">
            <a:extLst>
              <a:ext uri="{FF2B5EF4-FFF2-40B4-BE49-F238E27FC236}">
                <a16:creationId xmlns:a16="http://schemas.microsoft.com/office/drawing/2014/main" id="{2E75D6FA-986A-2890-BFB0-C09CDBD82559}"/>
              </a:ext>
            </a:extLst>
          </p:cNvPr>
          <p:cNvSpPr txBox="1"/>
          <p:nvPr/>
        </p:nvSpPr>
        <p:spPr>
          <a:xfrm>
            <a:off x="9864248" y="6492657"/>
            <a:ext cx="232775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1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Microsoft JhengHei"/>
                <a:ea typeface="Microsoft JhengHei"/>
                <a:cs typeface="+mn-lt"/>
              </a:rPr>
              <a:t>P78141124  </a:t>
            </a:r>
            <a:r>
              <a:rPr kumimoji="0" lang="zh-TW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Microsoft JhengHei"/>
                <a:ea typeface="Microsoft JhengHei"/>
                <a:cs typeface="+mn-lt"/>
              </a:rPr>
              <a:t> 蘇昱彰</a:t>
            </a:r>
            <a:endParaRPr kumimoji="0" lang="zh-TW" altLang="en-US" sz="1800" b="1" i="0" u="none" strike="noStrike" kern="1200" cap="none" spc="0" normalizeH="0" baseline="0" noProof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Microsoft JhengHei"/>
              <a:ea typeface="Microsoft JhengHei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58997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1A3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CF0B949-BACC-A618-0264-49B97C93B3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30AAC71B-FE46-61EC-D74F-8B169FA4716F}"/>
              </a:ext>
            </a:extLst>
          </p:cNvPr>
          <p:cNvSpPr/>
          <p:nvPr/>
        </p:nvSpPr>
        <p:spPr>
          <a:xfrm>
            <a:off x="531141" y="483099"/>
            <a:ext cx="167640" cy="5923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39E3E520-6C77-E3AD-8F8E-05312EEB99FC}"/>
              </a:ext>
            </a:extLst>
          </p:cNvPr>
          <p:cNvSpPr/>
          <p:nvPr/>
        </p:nvSpPr>
        <p:spPr>
          <a:xfrm>
            <a:off x="698781" y="483099"/>
            <a:ext cx="3545804" cy="461665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硬體設計(Model A)</a:t>
            </a: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文本框 8">
            <a:extLst>
              <a:ext uri="{FF2B5EF4-FFF2-40B4-BE49-F238E27FC236}">
                <a16:creationId xmlns:a16="http://schemas.microsoft.com/office/drawing/2014/main" id="{53197E2B-445F-3F0D-FE50-8182BFE9F123}"/>
              </a:ext>
            </a:extLst>
          </p:cNvPr>
          <p:cNvSpPr txBox="1"/>
          <p:nvPr/>
        </p:nvSpPr>
        <p:spPr>
          <a:xfrm>
            <a:off x="698781" y="874488"/>
            <a:ext cx="35458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6000" b="1">
                <a:blipFill dpi="0" rotWithShape="1">
                  <a:blip r:embed="rId3"/>
                  <a:srcRect/>
                  <a:stretch>
                    <a:fillRect/>
                  </a:stretch>
                </a:blipFill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Hardware Design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2F36A7FA-45B5-5A40-64E9-00C373B12479}"/>
              </a:ext>
            </a:extLst>
          </p:cNvPr>
          <p:cNvSpPr txBox="1"/>
          <p:nvPr/>
        </p:nvSpPr>
        <p:spPr>
          <a:xfrm>
            <a:off x="9864248" y="6492657"/>
            <a:ext cx="232775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Microsoft JhengHei"/>
                <a:ea typeface="Microsoft JhengHei"/>
                <a:cs typeface="+mn-lt"/>
              </a:rPr>
              <a:t>P78141124  </a:t>
            </a:r>
            <a:r>
              <a: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Microsoft JhengHei"/>
                <a:ea typeface="Microsoft JhengHei"/>
                <a:cs typeface="+mn-lt"/>
              </a:rPr>
              <a:t> 蘇昱彰</a:t>
            </a: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Microsoft JhengHei"/>
              <a:ea typeface="Microsoft JhengHei"/>
              <a:cs typeface="+mn-cs"/>
            </a:endParaRPr>
          </a:p>
        </p:txBody>
      </p:sp>
      <p:pic>
        <p:nvPicPr>
          <p:cNvPr id="8" name="圖片 7" descr="一張含有 工具, 棕褐色, 室內 的圖片&#10;&#10;AI 產生的內容可能不正確。">
            <a:extLst>
              <a:ext uri="{FF2B5EF4-FFF2-40B4-BE49-F238E27FC236}">
                <a16:creationId xmlns:a16="http://schemas.microsoft.com/office/drawing/2014/main" id="{DD8443F2-CC22-E9CC-C40F-3992178CED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2882404" y="3457706"/>
            <a:ext cx="2479932" cy="3319397"/>
          </a:xfrm>
          <a:prstGeom prst="rect">
            <a:avLst/>
          </a:prstGeom>
        </p:spPr>
      </p:pic>
      <p:pic>
        <p:nvPicPr>
          <p:cNvPr id="9" name="圖片 8" descr="一張含有 寫生, 圖畫, 圖表, 線條藝術 的圖片&#10;&#10;AI 產生的內容可能不正確。">
            <a:extLst>
              <a:ext uri="{FF2B5EF4-FFF2-40B4-BE49-F238E27FC236}">
                <a16:creationId xmlns:a16="http://schemas.microsoft.com/office/drawing/2014/main" id="{CF4732E6-5289-7914-6B34-BFE137EF0C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77917" y="1310014"/>
            <a:ext cx="3306948" cy="2400823"/>
          </a:xfrm>
          <a:prstGeom prst="rect">
            <a:avLst/>
          </a:prstGeom>
        </p:spPr>
      </p:pic>
      <p:pic>
        <p:nvPicPr>
          <p:cNvPr id="10" name="圖片 9" descr="一張含有 寫生, 圖畫, 圖表, 工程製圖 的圖片&#10;&#10;AI 產生的內容可能不正確。">
            <a:extLst>
              <a:ext uri="{FF2B5EF4-FFF2-40B4-BE49-F238E27FC236}">
                <a16:creationId xmlns:a16="http://schemas.microsoft.com/office/drawing/2014/main" id="{DDFA5A57-890A-C253-CCDA-ED7AA4D62D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44391" y="1312624"/>
            <a:ext cx="3317386" cy="2411261"/>
          </a:xfrm>
          <a:prstGeom prst="rect">
            <a:avLst/>
          </a:prstGeom>
        </p:spPr>
      </p:pic>
      <p:pic>
        <p:nvPicPr>
          <p:cNvPr id="12" name="圖片 11" descr="一張含有 牆, 杯子, 室內 的圖片&#10;&#10;AI 產生的內容可能不正確。">
            <a:extLst>
              <a:ext uri="{FF2B5EF4-FFF2-40B4-BE49-F238E27FC236}">
                <a16:creationId xmlns:a16="http://schemas.microsoft.com/office/drawing/2014/main" id="{0ECDF505-6A59-3017-96AE-5290432F102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47000" y="3872630"/>
            <a:ext cx="3311343" cy="2411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974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1A3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DCC7BCE-FCEA-1AF0-5A32-637F10CFDC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2C1FA5BF-6F64-07C4-1F52-4AB4EDE41579}"/>
              </a:ext>
            </a:extLst>
          </p:cNvPr>
          <p:cNvSpPr/>
          <p:nvPr/>
        </p:nvSpPr>
        <p:spPr>
          <a:xfrm>
            <a:off x="531141" y="483099"/>
            <a:ext cx="167640" cy="5923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D76E61D3-3C1E-52E7-C204-DF07D5568A9F}"/>
              </a:ext>
            </a:extLst>
          </p:cNvPr>
          <p:cNvSpPr/>
          <p:nvPr/>
        </p:nvSpPr>
        <p:spPr>
          <a:xfrm>
            <a:off x="698781" y="483099"/>
            <a:ext cx="3545804" cy="461665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硬體設計(Model B)</a:t>
            </a: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文本框 8">
            <a:extLst>
              <a:ext uri="{FF2B5EF4-FFF2-40B4-BE49-F238E27FC236}">
                <a16:creationId xmlns:a16="http://schemas.microsoft.com/office/drawing/2014/main" id="{45DDFC88-F223-A767-F923-E77C81DECEB4}"/>
              </a:ext>
            </a:extLst>
          </p:cNvPr>
          <p:cNvSpPr txBox="1"/>
          <p:nvPr/>
        </p:nvSpPr>
        <p:spPr>
          <a:xfrm>
            <a:off x="698781" y="874488"/>
            <a:ext cx="35458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6000" b="1">
                <a:blipFill dpi="0" rotWithShape="1">
                  <a:blip r:embed="rId3"/>
                  <a:srcRect/>
                  <a:stretch>
                    <a:fillRect/>
                  </a:stretch>
                </a:blipFill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Hardware Design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AD9C4619-6D20-94AA-7FE5-C1C83E2103A8}"/>
              </a:ext>
            </a:extLst>
          </p:cNvPr>
          <p:cNvSpPr txBox="1"/>
          <p:nvPr/>
        </p:nvSpPr>
        <p:spPr>
          <a:xfrm>
            <a:off x="9864248" y="6492657"/>
            <a:ext cx="232775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Microsoft JhengHei"/>
                <a:ea typeface="等线"/>
                <a:cs typeface="+mn-lt"/>
              </a:rPr>
              <a:t>F</a:t>
            </a:r>
            <a:r>
              <a:rPr kumimoji="0" lang="en-US" altLang="zh-TW" sz="1800" b="0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Microsoft JhengHei"/>
                <a:ea typeface="Microsoft JhengHei"/>
                <a:cs typeface="+mn-lt"/>
              </a:rPr>
              <a:t>74114</a:t>
            </a:r>
            <a:r>
              <a:rPr kumimoji="0" lang="en-US" altLang="zh-TW" sz="1800" b="0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Microsoft JhengHei"/>
                <a:ea typeface="等线"/>
                <a:cs typeface="+mn-lt"/>
              </a:rPr>
              <a:t>760</a:t>
            </a:r>
            <a:r>
              <a: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Microsoft JhengHei"/>
                <a:ea typeface="Microsoft JhengHei"/>
                <a:cs typeface="+mn-lt"/>
              </a:rPr>
              <a:t>    張羿軒</a:t>
            </a: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JhengHei"/>
              <a:ea typeface="Microsoft JhengHei"/>
              <a:cs typeface="+mn-cs"/>
            </a:endParaRPr>
          </a:p>
        </p:txBody>
      </p:sp>
      <p:pic>
        <p:nvPicPr>
          <p:cNvPr id="1026" name="Picture 2" descr="Seeed Studio XIAO ESP32S3 系列入门指南| Seeed Studio Wiki">
            <a:extLst>
              <a:ext uri="{FF2B5EF4-FFF2-40B4-BE49-F238E27FC236}">
                <a16:creationId xmlns:a16="http://schemas.microsoft.com/office/drawing/2014/main" id="{A59A54DE-E8D7-DACE-EAB8-491D631D6F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42929" y1="20571" x2="43429" y2="39810"/>
                        <a14:foregroundMark x1="42714" y1="20667" x2="57214" y2="20571"/>
                        <a14:foregroundMark x1="43286" y1="20667" x2="57643" y2="21333"/>
                        <a14:foregroundMark x1="41429" y1="20190" x2="57429" y2="19810"/>
                        <a14:foregroundMark x1="57429" y1="19810" x2="58357" y2="20000"/>
                        <a14:foregroundMark x1="41286" y1="23810" x2="41143" y2="20476"/>
                        <a14:backgroundMark x1="64429" y1="32381" x2="64429" y2="32381"/>
                        <a14:backgroundMark x1="64357" y1="39048" x2="64357" y2="39048"/>
                        <a14:backgroundMark x1="64571" y1="46476" x2="64571" y2="46476"/>
                        <a14:backgroundMark x1="64571" y1="52762" x2="64571" y2="52762"/>
                        <a14:backgroundMark x1="64429" y1="59524" x2="64429" y2="59524"/>
                        <a14:backgroundMark x1="64857" y1="59810" x2="64857" y2="59810"/>
                        <a14:backgroundMark x1="65000" y1="66571" x2="64500" y2="66571"/>
                        <a14:backgroundMark x1="64857" y1="72762" x2="64429" y2="72857"/>
                        <a14:backgroundMark x1="34357" y1="73143" x2="33714" y2="73333"/>
                        <a14:backgroundMark x1="34143" y1="66667" x2="34143" y2="66667"/>
                        <a14:backgroundMark x1="34643" y1="66190" x2="34286" y2="66190"/>
                        <a14:backgroundMark x1="34286" y1="60095" x2="33929" y2="60000"/>
                        <a14:backgroundMark x1="34357" y1="53143" x2="33929" y2="53048"/>
                        <a14:backgroundMark x1="34714" y1="46190" x2="34357" y2="45905"/>
                        <a14:backgroundMark x1="34286" y1="39714" x2="33929" y2="39333"/>
                        <a14:backgroundMark x1="34500" y1="32476" x2="34071" y2="32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944" t="15315" r="25324" b="10766"/>
          <a:stretch>
            <a:fillRect/>
          </a:stretch>
        </p:blipFill>
        <p:spPr bwMode="auto">
          <a:xfrm>
            <a:off x="8815398" y="1615599"/>
            <a:ext cx="1516675" cy="1625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ngled shot of a Adafruit LSM6DSOX + LIS3MDL - Precision 9 DoF IMU - STEMMA QT / Qwiic.">
            <a:extLst>
              <a:ext uri="{FF2B5EF4-FFF2-40B4-BE49-F238E27FC236}">
                <a16:creationId xmlns:a16="http://schemas.microsoft.com/office/drawing/2014/main" id="{314F4CF4-FEB1-E70C-46A6-07FA15240D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backgroundMark x1="24536" y1="51099" x2="52680" y2="75824"/>
                        <a14:backgroundMark x1="52680" y1="75824" x2="59897" y2="77198"/>
                        <a14:backgroundMark x1="59897" y1="77198" x2="76392" y2="57555"/>
                        <a14:backgroundMark x1="31959" y1="56319" x2="46289" y2="690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216" t="19847" r="20995" b="22056"/>
          <a:stretch>
            <a:fillRect/>
          </a:stretch>
        </p:blipFill>
        <p:spPr bwMode="auto">
          <a:xfrm>
            <a:off x="10208994" y="1730168"/>
            <a:ext cx="1818547" cy="1396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EN0291">
            <a:extLst>
              <a:ext uri="{FF2B5EF4-FFF2-40B4-BE49-F238E27FC236}">
                <a16:creationId xmlns:a16="http://schemas.microsoft.com/office/drawing/2014/main" id="{2BACF5FD-D561-6C9F-37C0-9043F8AAFE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8594" r="92344">
                        <a14:foregroundMark x1="11406" y1="44219" x2="12031" y2="58125"/>
                        <a14:foregroundMark x1="11719" y1="44219" x2="11144" y2="57011"/>
                        <a14:foregroundMark x1="10658" y1="44854" x2="9031" y2="55319"/>
                        <a14:foregroundMark x1="88906" y1="44375" x2="87031" y2="56563"/>
                        <a14:foregroundMark x1="92344" y1="48438" x2="92344" y2="52969"/>
                        <a14:backgroundMark x1="7656" y1="57500" x2="9688" y2="59219"/>
                        <a14:backgroundMark x1="7187" y1="56563" x2="9688" y2="59688"/>
                        <a14:backgroundMark x1="10156" y1="37656" x2="8594" y2="41563"/>
                        <a14:backgroundMark x1="10625" y1="39688" x2="8906" y2="4421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7540" y="3429000"/>
            <a:ext cx="1780859" cy="1780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400mAh 3.7V Li-Po Battery | Lithium Polymer Battery (352224) - techiesms">
            <a:extLst>
              <a:ext uri="{FF2B5EF4-FFF2-40B4-BE49-F238E27FC236}">
                <a16:creationId xmlns:a16="http://schemas.microsoft.com/office/drawing/2014/main" id="{E84C1D55-05AD-BC59-9EB3-AE7857A86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1037" y="3287920"/>
            <a:ext cx="1724024" cy="1724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80A6F4C7-AE97-1E1B-44D8-2674B5C78948}"/>
              </a:ext>
            </a:extLst>
          </p:cNvPr>
          <p:cNvGraphicFramePr>
            <a:graphicFrameLocks noGrp="1"/>
          </p:cNvGraphicFramePr>
          <p:nvPr/>
        </p:nvGraphicFramePr>
        <p:xfrm>
          <a:off x="531140" y="1487439"/>
          <a:ext cx="8284258" cy="50800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09983">
                  <a:extLst>
                    <a:ext uri="{9D8B030D-6E8A-4147-A177-3AD203B41FA5}">
                      <a16:colId xmlns:a16="http://schemas.microsoft.com/office/drawing/2014/main" val="589962265"/>
                    </a:ext>
                  </a:extLst>
                </a:gridCol>
                <a:gridCol w="6474275">
                  <a:extLst>
                    <a:ext uri="{9D8B030D-6E8A-4147-A177-3AD203B41FA5}">
                      <a16:colId xmlns:a16="http://schemas.microsoft.com/office/drawing/2014/main" val="2068718685"/>
                    </a:ext>
                  </a:extLst>
                </a:gridCol>
              </a:tblGrid>
              <a:tr h="1361862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zh-TW" sz="1600" b="1" u="none" strike="noStrike" noProof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I. 硬體核心與韌體開發</a:t>
                      </a:r>
                      <a:endParaRPr lang="zh-TW" sz="160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sz="1600" b="1" u="none" strike="noStrike" noProof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目標：</a:t>
                      </a:r>
                      <a:r>
                        <a:rPr lang="zh-TW" altLang="en-US" sz="160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使用 </a:t>
                      </a:r>
                      <a:r>
                        <a:rPr lang="en-US" altLang="zh-TW" sz="160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Wi-Fi</a:t>
                      </a:r>
                      <a:r>
                        <a:rPr lang="zh-TW" altLang="en-US" sz="160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直接向伺服器發送六軸資訊</a:t>
                      </a:r>
                      <a:r>
                        <a:rPr lang="zh-TW" sz="1600" b="0" u="none" strike="noStrike" noProof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。</a:t>
                      </a:r>
                      <a:endParaRPr lang="zh-TW" sz="160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lvl="0">
                        <a:buNone/>
                      </a:pPr>
                      <a:r>
                        <a:rPr lang="zh-TW" sz="1600" b="1" u="none" strike="noStrike" noProof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硬體整合：</a:t>
                      </a:r>
                      <a:r>
                        <a:rPr lang="zh-TW" sz="1600" b="0" u="none" strike="noStrike" noProof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負責主控板（MCU）與電池的焊接及實體鑲嵌設計</a:t>
                      </a:r>
                      <a:endParaRPr lang="zh-TW" altLang="en-US" sz="160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lvl="0">
                        <a:buNone/>
                      </a:pPr>
                      <a:r>
                        <a:rPr lang="zh-TW" sz="1600" b="1" u="none" strike="noStrike" noProof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韌體開發：</a:t>
                      </a:r>
                      <a:r>
                        <a:rPr lang="zh-TW" sz="1600" b="0" u="none" strike="noStrike" noProof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撰寫 MCU 程式，負責感測器資料採集、校正及</a:t>
                      </a:r>
                      <a:r>
                        <a:rPr lang="zh-TW" altLang="en-US" sz="1600" b="0" u="none" strike="noStrike" noProof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600" b="0" u="none" strike="noStrike" noProof="0" err="1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WiFi</a:t>
                      </a:r>
                      <a:r>
                        <a:rPr lang="zh-TW" altLang="en-US" sz="1600" b="0" u="none" strike="noStrike" noProof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zh-TW" sz="1600" b="0" u="none" strike="noStrike" noProof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資料傳輸 </a:t>
                      </a:r>
                      <a:endParaRPr lang="en-US" altLang="zh-TW" sz="1600" b="0" u="none" strike="noStrike" noProof="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lvl="0">
                        <a:buNone/>
                      </a:pPr>
                      <a:r>
                        <a:rPr lang="zh-TW" altLang="en-US" sz="160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附加</a:t>
                      </a:r>
                      <a:r>
                        <a:rPr lang="en-US" altLang="zh-TW" sz="160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160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不一定會做</a:t>
                      </a:r>
                      <a:r>
                        <a:rPr lang="en-US" altLang="zh-TW" sz="160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r>
                        <a:rPr lang="zh-TW" altLang="en-US" sz="160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：圓形觸控螢幕，顯示目前電源，資料蒐集狀態等</a:t>
                      </a:r>
                      <a:endParaRPr lang="en-US" altLang="zh-TW" sz="160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lvl="0">
                        <a:buNone/>
                      </a:pPr>
                      <a:endParaRPr lang="zh-TW" sz="160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32506931"/>
                  </a:ext>
                </a:extLst>
              </a:tr>
              <a:tr h="1868602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zh-TW" sz="1600" b="1" u="none" strike="noStrike" noProof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II. 核心硬體組件規格</a:t>
                      </a:r>
                      <a:endParaRPr lang="zh-TW" sz="160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65113" lvl="0" indent="-265113">
                        <a:buFont typeface="+mj-lt"/>
                        <a:buAutoNum type="arabicPeriod"/>
                      </a:pPr>
                      <a:r>
                        <a:rPr lang="zh-TW" sz="1600" b="1" u="none" strike="noStrike" noProof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主控板 (MCU)：</a:t>
                      </a:r>
                      <a:r>
                        <a:rPr lang="zh-TW" sz="1600" b="0" u="none" strike="noStrike" noProof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600" b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XIAO ESP32S3 Sense</a:t>
                      </a:r>
                      <a:r>
                        <a:rPr lang="zh-TW" sz="1600" b="0" u="none" strike="noStrike" noProof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(尺寸：20×17.5 mm)</a:t>
                      </a:r>
                      <a:endParaRPr lang="zh-TW" altLang="en-US" sz="1600" b="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265113" lvl="0" indent="-265113">
                        <a:buFont typeface="+mj-lt"/>
                        <a:buAutoNum type="arabicPeriod"/>
                      </a:pPr>
                      <a:r>
                        <a:rPr lang="zh-TW" sz="1600" b="1" u="none" strike="noStrike" noProof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感測器 (IMU)：</a:t>
                      </a:r>
                      <a:r>
                        <a:rPr lang="en-US" altLang="zh-TW" sz="160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LSM6DSOX + LIS3MDL</a:t>
                      </a:r>
                      <a:r>
                        <a:rPr lang="zh-TW" sz="1600" b="0" u="none" strike="noStrike" noProof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，提供六軸資料（加速度計 + 陀螺儀）</a:t>
                      </a:r>
                      <a:endParaRPr lang="zh-TW" altLang="en-US" sz="160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265113" lvl="0" indent="-265113">
                        <a:buFont typeface="+mj-lt"/>
                        <a:buAutoNum type="arabicPeriod"/>
                      </a:pPr>
                      <a:r>
                        <a:rPr lang="zh-TW" sz="1600" b="1" u="none" strike="noStrike" noProof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電池：</a:t>
                      </a:r>
                      <a:r>
                        <a:rPr lang="zh-TW" sz="1600" b="0" u="none" strike="noStrike" noProof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3.</a:t>
                      </a:r>
                      <a:r>
                        <a:rPr lang="en-US" altLang="zh-TW" sz="1600" b="0" u="none" strike="noStrike" noProof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7</a:t>
                      </a:r>
                      <a:r>
                        <a:rPr lang="zh-TW" sz="1600" b="0" u="none" strike="noStrike" noProof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V </a:t>
                      </a:r>
                      <a:r>
                        <a:rPr lang="en-US" altLang="zh-TW" sz="1600" b="0" u="none" strike="noStrike" noProof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400mAh or 180mAh </a:t>
                      </a:r>
                      <a:r>
                        <a:rPr lang="zh-TW" sz="1600" b="0" u="none" strike="noStrike" noProof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鋰電池</a:t>
                      </a:r>
                      <a:endParaRPr lang="en-US" altLang="zh-TW" sz="1600" b="0" u="none" strike="noStrike" noProof="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265113" marR="0" lvl="0" indent="-265113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zh-TW" altLang="en-US" sz="160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電流電壓監測：</a:t>
                      </a:r>
                      <a:r>
                        <a:rPr lang="en-US" altLang="zh-TW" sz="160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SEN0291 (</a:t>
                      </a:r>
                      <a:r>
                        <a:rPr lang="zh-TW" altLang="zh-TW" sz="1600" b="0" u="none" strike="noStrike" noProof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尺寸：</a:t>
                      </a:r>
                      <a:r>
                        <a:rPr lang="en-US" altLang="zh-TW" sz="160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30 x 22mm)</a:t>
                      </a:r>
                      <a:endParaRPr lang="zh-TW" altLang="en-US" sz="160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265113" lvl="0" indent="-265113">
                        <a:buFont typeface="+mj-lt"/>
                        <a:buAutoNum type="arabicPeriod"/>
                      </a:pPr>
                      <a:r>
                        <a:rPr lang="zh-TW" sz="1600" b="1" u="none" strike="noStrike" noProof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充電接口：</a:t>
                      </a:r>
                      <a:r>
                        <a:rPr lang="zh-TW" sz="1600" b="0" u="none" strike="noStrike" noProof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Type-C</a:t>
                      </a:r>
                      <a:endParaRPr lang="en-US" altLang="zh-TW" sz="1600" b="0" u="none" strike="noStrike" noProof="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0" lvl="0" indent="0">
                        <a:buFont typeface="+mj-lt"/>
                        <a:buNone/>
                      </a:pPr>
                      <a:endParaRPr lang="zh-TW" sz="160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47428840"/>
                  </a:ext>
                </a:extLst>
              </a:tr>
              <a:tr h="1656998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1" u="none" strike="noStrike" noProof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III. </a:t>
                      </a:r>
                      <a:r>
                        <a:rPr lang="en-US" sz="1600" b="1" u="none" strike="noStrike" noProof="0" err="1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WiFi</a:t>
                      </a:r>
                      <a:r>
                        <a:rPr lang="en-US" sz="1600" b="1" u="none" strike="noStrike" noProof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sz="1600" b="1" u="none" strike="noStrike" noProof="0" err="1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通訊</a:t>
                      </a:r>
                      <a:endParaRPr lang="zh-TW" altLang="en-US" sz="160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zh-TW" altLang="en-US" sz="1600" b="0" u="none" strike="noStrike" noProof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使用 </a:t>
                      </a:r>
                      <a:r>
                        <a:rPr lang="en-US" altLang="zh-TW" sz="1600" b="0" u="none" strike="noStrike" noProof="0" err="1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WiFi</a:t>
                      </a:r>
                      <a:r>
                        <a:rPr lang="en-US" altLang="zh-TW" sz="1600" b="0" u="none" strike="noStrike" noProof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zh-TW" altLang="en-US" sz="1600" b="0" u="none" strike="noStrike" noProof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將資料直接傳輸至後端 </a:t>
                      </a:r>
                      <a:r>
                        <a:rPr lang="en-US" altLang="zh-TW" sz="1600" b="0" u="none" strike="noStrike" noProof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Endpoint</a:t>
                      </a:r>
                      <a:r>
                        <a:rPr lang="zh-TW" altLang="en-US" sz="1600" b="0" u="none" strike="noStrike" noProof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：</a:t>
                      </a:r>
                      <a:endParaRPr lang="en-US" altLang="zh-TW" sz="1600" b="0" u="none" strike="noStrike" noProof="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265113" lvl="0" indent="-265113">
                        <a:buFont typeface="+mj-lt"/>
                        <a:buAutoNum type="arabicPeriod"/>
                      </a:pPr>
                      <a:r>
                        <a:rPr lang="zh-TW" altLang="en-US" sz="160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連接至手機熱點或使用球場</a:t>
                      </a:r>
                      <a:r>
                        <a:rPr lang="en-US" altLang="zh-TW" sz="1600" err="1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WiFi</a:t>
                      </a:r>
                      <a:endParaRPr lang="en-US" altLang="zh-TW" sz="160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265113" lvl="0" indent="-265113">
                        <a:buFont typeface="+mj-lt"/>
                        <a:buAutoNum type="arabicPeriod"/>
                      </a:pPr>
                      <a:r>
                        <a:rPr lang="zh-TW" altLang="en-US" sz="1600" b="0" u="none" strike="noStrike" noProof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取樣率為 </a:t>
                      </a:r>
                      <a:r>
                        <a:rPr lang="en-US" altLang="zh-TW" sz="1600" b="1" u="none" strike="noStrike" noProof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40</a:t>
                      </a:r>
                      <a:r>
                        <a:rPr lang="zh-TW" altLang="en-US" sz="1600" b="1" u="none" strike="noStrike" noProof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600" b="1" u="none" strike="noStrike" noProof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Hz</a:t>
                      </a:r>
                      <a:r>
                        <a:rPr lang="zh-TW" altLang="en-US" sz="1600" b="0" u="none" strike="noStrike" noProof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，蒐集</a:t>
                      </a:r>
                      <a:r>
                        <a:rPr lang="en-US" altLang="zh-TW" sz="1600" b="0" u="none" strike="noStrike" noProof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</a:t>
                      </a:r>
                      <a:r>
                        <a:rPr lang="zh-TW" altLang="en-US" sz="1600" b="0" u="none" strike="noStrike" noProof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筆資料後批次上傳以節省電源</a:t>
                      </a:r>
                      <a:r>
                        <a:rPr lang="en-US" altLang="zh-TW" sz="1600" b="0" u="none" strike="noStrike" noProof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160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電流監測實驗</a:t>
                      </a:r>
                      <a:r>
                        <a:rPr lang="en-US" altLang="zh-TW" sz="1600" b="0" u="none" strike="noStrike" noProof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1003241"/>
                  </a:ext>
                </a:extLst>
              </a:tr>
            </a:tbl>
          </a:graphicData>
        </a:graphic>
      </p:graphicFrame>
      <p:pic>
        <p:nvPicPr>
          <p:cNvPr id="7" name="Picture 2">
            <a:extLst>
              <a:ext uri="{FF2B5EF4-FFF2-40B4-BE49-F238E27FC236}">
                <a16:creationId xmlns:a16="http://schemas.microsoft.com/office/drawing/2014/main" id="{2CA2F260-B64A-0B46-0922-1FFC769B03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23929" b="75893" l="23929" r="77857">
                        <a14:foregroundMark x1="42143" y1="38393" x2="36607" y2="46250"/>
                        <a14:foregroundMark x1="36607" y1="46250" x2="44286" y2="40000"/>
                        <a14:foregroundMark x1="44286" y1="40000" x2="43750" y2="39107"/>
                        <a14:foregroundMark x1="47857" y1="41250" x2="46071" y2="45000"/>
                        <a14:foregroundMark x1="46607" y1="44464" x2="53571" y2="48393"/>
                        <a14:foregroundMark x1="59286" y1="48571" x2="57143" y2="55179"/>
                        <a14:foregroundMark x1="54464" y1="47679" x2="59464" y2="48393"/>
                        <a14:foregroundMark x1="61250" y1="51429" x2="61607" y2="52321"/>
                        <a14:foregroundMark x1="60179" y1="53036" x2="60893" y2="56786"/>
                        <a14:foregroundMark x1="57679" y1="47679" x2="52321" y2="54821"/>
                        <a14:foregroundMark x1="42143" y1="44107" x2="43393" y2="43929"/>
                        <a14:foregroundMark x1="42500" y1="45000" x2="46071" y2="46964"/>
                        <a14:foregroundMark x1="75357" y1="41250" x2="75000" y2="54107"/>
                        <a14:foregroundMark x1="75000" y1="54107" x2="77857" y2="44464"/>
                        <a14:foregroundMark x1="77857" y1="44464" x2="75893" y2="4982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416" t="17416" r="17416" b="17416"/>
          <a:stretch>
            <a:fillRect/>
          </a:stretch>
        </p:blipFill>
        <p:spPr bwMode="auto">
          <a:xfrm>
            <a:off x="10627998" y="5002022"/>
            <a:ext cx="1270101" cy="1270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3366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1A3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0D04174-880D-8607-F98B-E95C247D18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46B3E9B1-BDF0-0E70-BE70-30BD4D73D739}"/>
              </a:ext>
            </a:extLst>
          </p:cNvPr>
          <p:cNvSpPr/>
          <p:nvPr/>
        </p:nvSpPr>
        <p:spPr>
          <a:xfrm>
            <a:off x="531141" y="483099"/>
            <a:ext cx="167640" cy="5923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99F24C65-1DDD-23F9-9842-71338B43D302}"/>
              </a:ext>
            </a:extLst>
          </p:cNvPr>
          <p:cNvSpPr/>
          <p:nvPr/>
        </p:nvSpPr>
        <p:spPr>
          <a:xfrm>
            <a:off x="698781" y="483099"/>
            <a:ext cx="317569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資料傳輸設計</a:t>
            </a: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文本框 10">
            <a:extLst>
              <a:ext uri="{FF2B5EF4-FFF2-40B4-BE49-F238E27FC236}">
                <a16:creationId xmlns:a16="http://schemas.microsoft.com/office/drawing/2014/main" id="{F45BC253-A249-C0BE-170B-B7419221F9AF}"/>
              </a:ext>
            </a:extLst>
          </p:cNvPr>
          <p:cNvSpPr txBox="1"/>
          <p:nvPr/>
        </p:nvSpPr>
        <p:spPr>
          <a:xfrm>
            <a:off x="698782" y="874488"/>
            <a:ext cx="32769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6000" b="1">
                <a:blipFill dpi="0" rotWithShape="1">
                  <a:blip r:embed="rId3"/>
                  <a:srcRect/>
                  <a:stretch>
                    <a:fillRect/>
                  </a:stretch>
                </a:blipFill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Data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kumimoji="0" lang="en-US" altLang="zh-TW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C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ollec</a:t>
            </a:r>
            <a:r>
              <a:rPr kumimoji="0" lang="en-US" altLang="zh-TW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tion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Design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976413C7-E561-91DF-BD8B-CA513B85A6F1}"/>
              </a:ext>
            </a:extLst>
          </p:cNvPr>
          <p:cNvSpPr txBox="1"/>
          <p:nvPr/>
        </p:nvSpPr>
        <p:spPr>
          <a:xfrm>
            <a:off x="614961" y="1362952"/>
            <a:ext cx="5346419" cy="64633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Model A</a:t>
            </a:r>
            <a:r>
              <a: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 通訊</a:t>
            </a:r>
            <a:r>
              <a: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架構</a:t>
            </a:r>
            <a:endParaRPr kumimoji="0" lang="en-US" altLang="zh-TW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Sensor</a:t>
            </a:r>
            <a:r>
              <a: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 </a:t>
            </a:r>
            <a:r>
              <a:rPr kumimoji="0" lang="en-US" altLang="zh-TW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→</a:t>
            </a:r>
            <a:r>
              <a: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 </a:t>
            </a:r>
            <a:r>
              <a:rPr kumimoji="0" lang="en-US" altLang="zh-TW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BLE 5.0 → App → </a:t>
            </a:r>
            <a:r>
              <a:rPr kumimoji="0" lang="en-US" altLang="zh-TW" sz="18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WiFi</a:t>
            </a:r>
            <a:r>
              <a:rPr kumimoji="0" lang="en-US" altLang="zh-TW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 → Backend</a:t>
            </a:r>
            <a:r>
              <a: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 </a:t>
            </a:r>
            <a:r>
              <a:rPr kumimoji="0" lang="en-US" altLang="zh-TW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API</a:t>
            </a: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1047D57A-13A3-17D6-EAE4-0602B2AABAC5}"/>
              </a:ext>
            </a:extLst>
          </p:cNvPr>
          <p:cNvSpPr txBox="1"/>
          <p:nvPr/>
        </p:nvSpPr>
        <p:spPr>
          <a:xfrm>
            <a:off x="614961" y="2296813"/>
            <a:ext cx="3950202" cy="39643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 sz="1600">
                <a:solidFill>
                  <a:srgbClr val="FFFFFF"/>
                </a:solidFill>
              </a:defRPr>
            </a:pPr>
            <a:r>
              <a:rPr kumimoji="0" lang="zh-TW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軟正黑體"/>
                <a:ea typeface="微軟正黑體"/>
                <a:cs typeface="+mn-cs"/>
              </a:rPr>
              <a:t>負責內容</a:t>
            </a:r>
            <a:r>
              <a:rPr kumimoji="0" lang="en-US" altLang="zh-TW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軟正黑體"/>
                <a:ea typeface="微軟正黑體"/>
                <a:cs typeface="+mn-cs"/>
              </a:rPr>
              <a:t>:</a:t>
            </a:r>
            <a:br>
              <a:rPr kumimoji="0" lang="en-US" altLang="zh-TW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</a:br>
            <a:r>
              <a:rPr kumimoji="0" lang="en-US" altLang="zh-TW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cs"/>
              </a:rPr>
              <a:t>1. BLE </a:t>
            </a:r>
            <a:r>
              <a:rPr kumimoji="0" lang="zh-TW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cs"/>
              </a:rPr>
              <a:t>通訊協定設計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 sz="1600">
                <a:solidFill>
                  <a:srgbClr val="FFFFFF"/>
                </a:solidFill>
              </a:defRPr>
            </a:pPr>
            <a:r>
              <a:rPr kumimoji="0" lang="zh-TW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cs"/>
              </a:rPr>
              <a:t>  </a:t>
            </a:r>
            <a:r>
              <a:rPr kumimoji="0" lang="en-US" altLang="zh-TW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cs"/>
              </a:rPr>
              <a:t>• BLE 5.0 GATT </a:t>
            </a:r>
            <a:r>
              <a:rPr kumimoji="0" lang="zh-TW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cs"/>
              </a:rPr>
              <a:t>架構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 sz="1600">
                <a:solidFill>
                  <a:srgbClr val="FFFFFF"/>
                </a:solidFill>
              </a:defRPr>
            </a:pPr>
            <a:r>
              <a:rPr kumimoji="0" lang="zh-TW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cs"/>
              </a:rPr>
              <a:t>  </a:t>
            </a:r>
            <a:r>
              <a:rPr kumimoji="0" lang="en-US" altLang="zh-TW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cs"/>
              </a:rPr>
              <a:t>• 40 Hz </a:t>
            </a:r>
            <a:r>
              <a:rPr kumimoji="0" lang="zh-TW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cs"/>
              </a:rPr>
              <a:t>取樣率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 sz="1600">
                <a:solidFill>
                  <a:srgbClr val="FFFFFF"/>
                </a:solidFill>
              </a:defRPr>
            </a:pPr>
            <a:r>
              <a:rPr kumimoji="0" lang="zh-TW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cs"/>
              </a:rPr>
              <a:t>  </a:t>
            </a:r>
            <a:r>
              <a:rPr kumimoji="0" lang="en-US" altLang="zh-TW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cs"/>
              </a:rPr>
              <a:t>• 30 bytes </a:t>
            </a:r>
            <a:r>
              <a:rPr kumimoji="0" lang="zh-TW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cs"/>
              </a:rPr>
              <a:t>封包格式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 sz="1600">
                <a:solidFill>
                  <a:srgbClr val="FFFFFF"/>
                </a:solidFill>
              </a:defRPr>
            </a:pPr>
            <a:r>
              <a:rPr kumimoji="0" lang="zh-TW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cs"/>
              </a:rPr>
              <a:t>  </a:t>
            </a:r>
            <a:r>
              <a:rPr kumimoji="0" lang="en-US" altLang="zh-TW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cs"/>
              </a:rPr>
              <a:t>• </a:t>
            </a:r>
            <a:r>
              <a:rPr kumimoji="0" lang="en-US" altLang="zh-TW" sz="16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cs"/>
              </a:rPr>
              <a:t>CheckSum</a:t>
            </a:r>
            <a:r>
              <a:rPr kumimoji="0" lang="zh-TW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cs"/>
              </a:rPr>
              <a:t> 錯誤檢測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 sz="1600">
                <a:solidFill>
                  <a:srgbClr val="FFFFFF"/>
                </a:solidFill>
              </a:defRPr>
            </a:pPr>
            <a:r>
              <a:rPr kumimoji="0" lang="en-US" altLang="zh-TW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cs"/>
              </a:rPr>
              <a:t>2. </a:t>
            </a:r>
            <a:r>
              <a:rPr kumimoji="0" lang="zh-TW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cs"/>
              </a:rPr>
              <a:t>手機端通訊模組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 sz="1600">
                <a:solidFill>
                  <a:srgbClr val="FFFFFF"/>
                </a:solidFill>
              </a:defRPr>
            </a:pPr>
            <a:r>
              <a:rPr kumimoji="0" lang="zh-TW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cs"/>
              </a:rPr>
              <a:t>  </a:t>
            </a:r>
            <a:r>
              <a:rPr kumimoji="0" lang="en-US" altLang="zh-TW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cs"/>
              </a:rPr>
              <a:t>• </a:t>
            </a:r>
            <a:r>
              <a:rPr kumimoji="0" lang="zh-TW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cs"/>
              </a:rPr>
              <a:t>藍芽連線管理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 sz="1600">
                <a:solidFill>
                  <a:srgbClr val="FFFFFF"/>
                </a:solidFill>
              </a:defRPr>
            </a:pPr>
            <a:r>
              <a:rPr kumimoji="0" lang="zh-TW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cs"/>
              </a:rPr>
              <a:t>  </a:t>
            </a:r>
            <a:r>
              <a:rPr kumimoji="0" lang="en-US" altLang="zh-TW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cs"/>
              </a:rPr>
              <a:t>• Binary </a:t>
            </a:r>
            <a:r>
              <a:rPr kumimoji="0" lang="zh-TW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cs"/>
              </a:rPr>
              <a:t>資料解析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 sz="1600">
                <a:solidFill>
                  <a:srgbClr val="FFFFFF"/>
                </a:solidFill>
              </a:defRPr>
            </a:pPr>
            <a:r>
              <a:rPr kumimoji="0" lang="zh-TW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cs"/>
              </a:rPr>
              <a:t>  </a:t>
            </a:r>
            <a:r>
              <a:rPr kumimoji="0" lang="en-US" altLang="zh-TW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cs"/>
              </a:rPr>
              <a:t>• </a:t>
            </a:r>
            <a:r>
              <a:rPr kumimoji="0" lang="zh-TW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cs"/>
              </a:rPr>
              <a:t>批次上傳機制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F87C690F-8337-9AF1-3880-412E1FFCCBC9}"/>
              </a:ext>
            </a:extLst>
          </p:cNvPr>
          <p:cNvSpPr txBox="1"/>
          <p:nvPr/>
        </p:nvSpPr>
        <p:spPr>
          <a:xfrm>
            <a:off x="9864248" y="6492657"/>
            <a:ext cx="232775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Microsoft JhengHei"/>
                <a:ea typeface="等线"/>
                <a:cs typeface="+mn-lt"/>
              </a:rPr>
              <a:t>VN6</a:t>
            </a:r>
            <a:r>
              <a:rPr kumimoji="0" lang="en-US" altLang="zh-TW" sz="1800" b="0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Microsoft JhengHei"/>
                <a:ea typeface="Microsoft JhengHei"/>
                <a:cs typeface="+mn-lt"/>
              </a:rPr>
              <a:t>1</a:t>
            </a:r>
            <a:r>
              <a:rPr kumimoji="0" lang="en-US" altLang="zh-TW" sz="1800" b="0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Microsoft JhengHei"/>
                <a:ea typeface="等线"/>
                <a:cs typeface="+mn-lt"/>
              </a:rPr>
              <a:t>3</a:t>
            </a:r>
            <a:r>
              <a:rPr kumimoji="0" lang="en-US" altLang="zh-TW" sz="1800" b="0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Microsoft JhengHei"/>
                <a:ea typeface="Microsoft JhengHei"/>
                <a:cs typeface="+mn-lt"/>
              </a:rPr>
              <a:t>2103</a:t>
            </a:r>
            <a:r>
              <a: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Microsoft JhengHei"/>
                <a:ea typeface="Microsoft JhengHei"/>
                <a:cs typeface="+mn-lt"/>
              </a:rPr>
              <a:t>   許峻瑋</a:t>
            </a: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JhengHei"/>
              <a:ea typeface="Microsoft JhengHei"/>
              <a:cs typeface="+mn-cs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4ECDC808-F422-3D8A-2088-82CB71FBD5CB}"/>
              </a:ext>
            </a:extLst>
          </p:cNvPr>
          <p:cNvSpPr txBox="1"/>
          <p:nvPr/>
        </p:nvSpPr>
        <p:spPr>
          <a:xfrm>
            <a:off x="6230622" y="1362951"/>
            <a:ext cx="5346419" cy="64633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Model </a:t>
            </a:r>
            <a:r>
              <a:rPr kumimoji="0" lang="en-US" altLang="zh-TW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B</a:t>
            </a:r>
            <a:r>
              <a: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 通訊</a:t>
            </a:r>
            <a:r>
              <a: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架構</a:t>
            </a:r>
            <a:endParaRPr kumimoji="0" lang="en-US" altLang="zh-TW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Sensor</a:t>
            </a:r>
            <a:r>
              <a: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 </a:t>
            </a:r>
            <a:r>
              <a:rPr kumimoji="0" lang="en-US" altLang="zh-TW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→</a:t>
            </a:r>
            <a:r>
              <a: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 </a:t>
            </a:r>
            <a:r>
              <a:rPr kumimoji="0" lang="en-US" altLang="zh-TW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Esp32</a:t>
            </a:r>
            <a:r>
              <a: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 </a:t>
            </a:r>
            <a:r>
              <a:rPr kumimoji="0" lang="en-US" altLang="zh-TW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→ </a:t>
            </a:r>
            <a:r>
              <a:rPr kumimoji="0" lang="en-US" altLang="zh-TW" sz="18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WiFi</a:t>
            </a:r>
            <a:r>
              <a:rPr kumimoji="0" lang="en-US" altLang="zh-TW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 → Backend</a:t>
            </a:r>
            <a:r>
              <a: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 </a:t>
            </a:r>
            <a:r>
              <a:rPr kumimoji="0" lang="en-US" altLang="zh-TW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API</a:t>
            </a: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50C00192-4BBD-4CC0-8673-060055CA51DD}"/>
              </a:ext>
            </a:extLst>
          </p:cNvPr>
          <p:cNvSpPr txBox="1"/>
          <p:nvPr/>
        </p:nvSpPr>
        <p:spPr>
          <a:xfrm>
            <a:off x="4908301" y="2296810"/>
            <a:ext cx="3851386" cy="396430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手機以及 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Model </a:t>
            </a:r>
            <a:r>
              <a:rPr kumimoji="0" lang="en-US" altLang="zh-TW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B</a:t>
            </a:r>
            <a:r>
              <a: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 使用相同</a:t>
            </a:r>
            <a:r>
              <a:rPr kumimoji="0" lang="en-US" altLang="zh-TW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API</a:t>
            </a:r>
            <a:r>
              <a: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傳輸資料，包含六軸數值、電源資訊、裝置</a:t>
            </a:r>
            <a:r>
              <a:rPr kumimoji="0" lang="en-US" altLang="zh-TW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ID</a:t>
            </a:r>
            <a:r>
              <a: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。</a:t>
            </a:r>
            <a:endParaRPr kumimoji="0" lang="en-US" altLang="zh-TW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預測結果由另一組</a:t>
            </a:r>
            <a:r>
              <a:rPr kumimoji="0" lang="en-US" altLang="zh-TW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API</a:t>
            </a:r>
            <a:r>
              <a: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使用裝置</a:t>
            </a:r>
            <a:r>
              <a:rPr kumimoji="0" lang="en-US" altLang="zh-TW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ID</a:t>
            </a:r>
            <a:r>
              <a: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取得</a:t>
            </a:r>
            <a:endParaRPr kumimoji="0" lang="en-US" altLang="zh-TW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21" name="圖片 20">
            <a:extLst>
              <a:ext uri="{FF2B5EF4-FFF2-40B4-BE49-F238E27FC236}">
                <a16:creationId xmlns:a16="http://schemas.microsoft.com/office/drawing/2014/main" id="{05A94CB1-7CD4-D8A3-A616-711E6A965D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8020" y="2296810"/>
            <a:ext cx="2429019" cy="3964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422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1A3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69856B3-56AF-01A5-6866-997B629DE6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圖片 22">
            <a:extLst>
              <a:ext uri="{FF2B5EF4-FFF2-40B4-BE49-F238E27FC236}">
                <a16:creationId xmlns:a16="http://schemas.microsoft.com/office/drawing/2014/main" id="{83FE4764-1FCF-1094-3CBF-A18C739E0C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8883" y="685288"/>
            <a:ext cx="2482637" cy="5538563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86A47CE2-B853-2F24-9C32-B2D741B1050C}"/>
              </a:ext>
            </a:extLst>
          </p:cNvPr>
          <p:cNvSpPr/>
          <p:nvPr/>
        </p:nvSpPr>
        <p:spPr>
          <a:xfrm>
            <a:off x="531141" y="483099"/>
            <a:ext cx="167640" cy="5923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6822FBE-ABB9-1464-C8EA-FF853F4E335A}"/>
              </a:ext>
            </a:extLst>
          </p:cNvPr>
          <p:cNvSpPr/>
          <p:nvPr/>
        </p:nvSpPr>
        <p:spPr>
          <a:xfrm>
            <a:off x="698782" y="483099"/>
            <a:ext cx="31756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手機</a:t>
            </a:r>
            <a:r>
              <a:rPr kumimoji="0" lang="en-US" altLang="zh-TW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App</a:t>
            </a:r>
            <a:r>
              <a:rPr kumimoji="0" lang="zh-TW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與資料可視化</a:t>
            </a: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文本框 12">
            <a:extLst>
              <a:ext uri="{FF2B5EF4-FFF2-40B4-BE49-F238E27FC236}">
                <a16:creationId xmlns:a16="http://schemas.microsoft.com/office/drawing/2014/main" id="{C8753710-47C4-BAAB-B9AA-0954B6E7DAFF}"/>
              </a:ext>
            </a:extLst>
          </p:cNvPr>
          <p:cNvSpPr txBox="1"/>
          <p:nvPr/>
        </p:nvSpPr>
        <p:spPr>
          <a:xfrm>
            <a:off x="698781" y="874488"/>
            <a:ext cx="31756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6000" b="1">
                <a:blipFill dpi="0" rotWithShape="1">
                  <a:blip r:embed="rId4"/>
                  <a:srcRect/>
                  <a:stretch>
                    <a:fillRect/>
                  </a:stretch>
                </a:blipFill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Mobile App and Data Visualization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752A9749-0838-C436-0FCE-3670A3FF34E9}"/>
              </a:ext>
            </a:extLst>
          </p:cNvPr>
          <p:cNvSpPr txBox="1"/>
          <p:nvPr/>
        </p:nvSpPr>
        <p:spPr>
          <a:xfrm>
            <a:off x="9864248" y="6492657"/>
            <a:ext cx="232775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Microsoft JhengHei"/>
                <a:ea typeface="等线"/>
                <a:cs typeface="+mn-lt"/>
              </a:rPr>
              <a:t>P36</a:t>
            </a:r>
            <a:r>
              <a:rPr kumimoji="0" lang="en-US" altLang="zh-TW" sz="1800" b="0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Microsoft JhengHei"/>
                <a:ea typeface="Microsoft JhengHei"/>
                <a:cs typeface="+mn-lt"/>
              </a:rPr>
              <a:t>1210</a:t>
            </a:r>
            <a:r>
              <a:rPr kumimoji="0" lang="en-US" altLang="zh-TW" sz="1800" b="0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Microsoft JhengHei"/>
                <a:ea typeface="等线"/>
                <a:cs typeface="+mn-lt"/>
              </a:rPr>
              <a:t>99</a:t>
            </a:r>
            <a:r>
              <a: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Microsoft JhengHei"/>
                <a:ea typeface="Microsoft JhengHei"/>
                <a:cs typeface="+mn-lt"/>
              </a:rPr>
              <a:t>   李昊恆</a:t>
            </a: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JhengHei"/>
              <a:ea typeface="Microsoft JhengHei"/>
              <a:cs typeface="+mn-cs"/>
            </a:endParaRPr>
          </a:p>
        </p:txBody>
      </p:sp>
      <p:pic>
        <p:nvPicPr>
          <p:cNvPr id="20" name="圖片 19" descr="一張含有 文字, 螢幕擷取畫面, 字型, 設計 的圖片&#10;&#10;AI 產生的內容可能不正確。">
            <a:extLst>
              <a:ext uri="{FF2B5EF4-FFF2-40B4-BE49-F238E27FC236}">
                <a16:creationId xmlns:a16="http://schemas.microsoft.com/office/drawing/2014/main" id="{3BEFEB24-E945-4546-B2EE-C1C510B3DD1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-53" r="33799" b="38238"/>
          <a:stretch>
            <a:fillRect/>
          </a:stretch>
        </p:blipFill>
        <p:spPr>
          <a:xfrm>
            <a:off x="4663175" y="1075423"/>
            <a:ext cx="3640392" cy="5147886"/>
          </a:xfrm>
          <a:prstGeom prst="rect">
            <a:avLst/>
          </a:prstGeom>
        </p:spPr>
      </p:pic>
      <p:sp>
        <p:nvSpPr>
          <p:cNvPr id="22" name="文字方塊 21">
            <a:extLst>
              <a:ext uri="{FF2B5EF4-FFF2-40B4-BE49-F238E27FC236}">
                <a16:creationId xmlns:a16="http://schemas.microsoft.com/office/drawing/2014/main" id="{C29A4DD8-BF2D-5DFF-A561-D00D4D94796A}"/>
              </a:ext>
            </a:extLst>
          </p:cNvPr>
          <p:cNvSpPr txBox="1"/>
          <p:nvPr/>
        </p:nvSpPr>
        <p:spPr>
          <a:xfrm>
            <a:off x="828483" y="1991940"/>
            <a:ext cx="4439034" cy="429438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/>
                <a:ea typeface="等线"/>
                <a:cs typeface="+mn-lt"/>
              </a:rPr>
              <a:t>連線狀態頁</a:t>
            </a:r>
            <a:endParaRPr kumimoji="0" lang="zh-TW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新細明體" panose="02020500000000000000" pitchFamily="18" charset="-120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"/>
              <a:buChar char="•"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JhengHei"/>
              <a:ea typeface="Microsoft JhengHei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"/>
              <a:buChar char="•"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JhengHei"/>
              <a:ea typeface="Microsoft JhengHei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JhengHei"/>
                <a:ea typeface="Microsoft JhengHei"/>
                <a:cs typeface="+mn-cs"/>
              </a:rPr>
              <a:t>目前連線狀態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JhengHei"/>
              <a:ea typeface="Microsoft JhengHei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JhengHei"/>
                <a:ea typeface="Microsoft JhengHei"/>
                <a:cs typeface="+mn-cs"/>
              </a:rPr>
              <a:t>球拍名稱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JhengHei"/>
              <a:ea typeface="Microsoft JhengHei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JhengHei"/>
                <a:ea typeface="Microsoft JhengHei"/>
                <a:cs typeface="+mn-cs"/>
              </a:rPr>
              <a:t>上次更新時間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JhengHei"/>
              <a:ea typeface="Microsoft JhengHei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JhengHei"/>
                <a:ea typeface="Microsoft JhengHei"/>
                <a:cs typeface="+mn-cs"/>
              </a:rPr>
              <a:t>一鍵「開始偵測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JhengHei"/>
                <a:ea typeface="Microsoft JhengHei"/>
                <a:cs typeface="+mn-cs"/>
              </a:rPr>
              <a:t>」</a:t>
            </a:r>
          </a:p>
          <a:p>
            <a:pPr marL="228600" marR="0" lvl="0" indent="-2286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JhengHei"/>
                <a:ea typeface="Microsoft JhengHei"/>
                <a:cs typeface="+mn-cs"/>
              </a:rPr>
              <a:t>一鍵「連線裝置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JhengHei"/>
                <a:ea typeface="Microsoft JhengHei"/>
                <a:cs typeface="+mn-cs"/>
              </a:rPr>
              <a:t>」</a:t>
            </a:r>
          </a:p>
          <a:p>
            <a:pPr marL="228600" marR="0" lvl="0" indent="-2286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JhengHei"/>
                <a:ea typeface="Microsoft JhengHei"/>
                <a:cs typeface="+mn-cs"/>
              </a:rPr>
              <a:t>正在掃描動畫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JhengHei"/>
              <a:ea typeface="Microsoft JhengHei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/>
                <a:ea typeface="Microsoft JhengHei"/>
                <a:cs typeface="+mn-cs"/>
              </a:rPr>
            </a:b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JhengHei"/>
                <a:ea typeface="Microsoft JhengHei"/>
                <a:cs typeface="+mn-cs"/>
              </a:rPr>
              <a:t>→ </a:t>
            </a:r>
            <a:r>
              <a:rPr kumimoji="0" lang="en-US" sz="16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JhengHei"/>
                <a:ea typeface="Microsoft JhengHei"/>
                <a:cs typeface="+mn-cs"/>
              </a:rPr>
              <a:t>找到球拍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JhengHei"/>
                <a:ea typeface="Microsoft JhengHei"/>
                <a:cs typeface="+mn-cs"/>
              </a:rPr>
              <a:t> → </a:t>
            </a:r>
            <a:r>
              <a:rPr kumimoji="0" lang="en-US" sz="16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JhengHei"/>
                <a:ea typeface="Microsoft JhengHei"/>
                <a:cs typeface="+mn-cs"/>
              </a:rPr>
              <a:t>按一下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JhengHei"/>
                <a:ea typeface="Microsoft JhengHei"/>
                <a:cs typeface="+mn-cs"/>
              </a:rPr>
              <a:t> → </a:t>
            </a:r>
            <a:r>
              <a:rPr kumimoji="0" lang="en-US" sz="16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JhengHei"/>
                <a:ea typeface="Microsoft JhengHei"/>
                <a:cs typeface="+mn-cs"/>
              </a:rPr>
              <a:t>連線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JhengHei"/>
              <a:ea typeface="Microsoft JhengHei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69060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PP_MARK_KEY" val="97f14bbd-2caa-4b7c-bb5b-a82823553cc5"/>
  <p:tag name="COMMONDATA" val="eyJoZGlkIjoiMDJkMTkzYTI1Nzg2NjQ2YzgxM2EzMTFiM2Q1NmRjYTIifQ==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169</TotalTime>
  <Words>2816</Words>
  <Application>Microsoft Office PowerPoint</Application>
  <PresentationFormat>寬螢幕</PresentationFormat>
  <Paragraphs>231</Paragraphs>
  <Slides>16</Slides>
  <Notes>16</Notes>
  <HiddenSlides>0</HiddenSlides>
  <MMClips>0</MMClips>
  <ScaleCrop>false</ScaleCrop>
  <HeadingPairs>
    <vt:vector size="6" baseType="variant">
      <vt:variant>
        <vt:lpstr>使用字型</vt:lpstr>
      </vt:variant>
      <vt:variant>
        <vt:i4>11</vt:i4>
      </vt:variant>
      <vt:variant>
        <vt:lpstr>佈景主題</vt:lpstr>
      </vt:variant>
      <vt:variant>
        <vt:i4>3</vt:i4>
      </vt:variant>
      <vt:variant>
        <vt:lpstr>投影片標題</vt:lpstr>
      </vt:variant>
      <vt:variant>
        <vt:i4>16</vt:i4>
      </vt:variant>
    </vt:vector>
  </HeadingPairs>
  <TitlesOfParts>
    <vt:vector size="30" baseType="lpstr">
      <vt:lpstr>等线</vt:lpstr>
      <vt:lpstr>等线 Light</vt:lpstr>
      <vt:lpstr>微软雅黑</vt:lpstr>
      <vt:lpstr>微软雅黑</vt:lpstr>
      <vt:lpstr>宋体</vt:lpstr>
      <vt:lpstr>华文细黑</vt:lpstr>
      <vt:lpstr>华文细黑</vt:lpstr>
      <vt:lpstr>微軟正黑體</vt:lpstr>
      <vt:lpstr>微軟正黑體</vt:lpstr>
      <vt:lpstr>Arial</vt:lpstr>
      <vt:lpstr>Calibri</vt:lpstr>
      <vt:lpstr>Office 主题​​</vt:lpstr>
      <vt:lpstr>1_Office 主题​​</vt:lpstr>
      <vt:lpstr>2_Office 主题​​</vt:lpstr>
      <vt:lpstr>Design and Implementation of IoT devices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演示文稿13</dc:title>
  <dc:creator>LAODONG</dc:creator>
  <cp:lastModifiedBy>蘇昱彰</cp:lastModifiedBy>
  <cp:revision>43</cp:revision>
  <dcterms:created xsi:type="dcterms:W3CDTF">2018-10-30T13:10:00Z</dcterms:created>
  <dcterms:modified xsi:type="dcterms:W3CDTF">2025-11-17T14:44:04Z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2052-11.1.0.12763</vt:lpwstr>
  </property>
  <property fmtid="{D5CDD505-2E9C-101B-9397-08002B2CF9AE}" pid="3" name="KSORubyTemplateID">
    <vt:lpwstr>13</vt:lpwstr>
  </property>
  <property fmtid="{D5CDD505-2E9C-101B-9397-08002B2CF9AE}" pid="4" name="ICV">
    <vt:lpwstr>5A98B4394E894CEF82895F2E8F42ADE8</vt:lpwstr>
  </property>
</Properties>
</file>